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3"/>
    <p:sldId id="257" r:id="rId4"/>
    <p:sldId id="258" r:id="rId5"/>
    <p:sldId id="280" r:id="rId6"/>
    <p:sldId id="285" r:id="rId8"/>
    <p:sldId id="286" r:id="rId9"/>
    <p:sldId id="287" r:id="rId10"/>
    <p:sldId id="282" r:id="rId11"/>
    <p:sldId id="259" r:id="rId12"/>
    <p:sldId id="273" r:id="rId13"/>
    <p:sldId id="274" r:id="rId14"/>
    <p:sldId id="264" r:id="rId15"/>
    <p:sldId id="276" r:id="rId16"/>
    <p:sldId id="268" r:id="rId17"/>
    <p:sldId id="312" r:id="rId18"/>
    <p:sldId id="260" r:id="rId19"/>
    <p:sldId id="263" r:id="rId20"/>
    <p:sldId id="261" r:id="rId21"/>
    <p:sldId id="311" r:id="rId22"/>
    <p:sldId id="267" r:id="rId23"/>
    <p:sldId id="288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</p:showPr>
  <p:clrMru>
    <a:srgbClr val="668CB7"/>
    <a:srgbClr val="A0CCED"/>
    <a:srgbClr val="486D80"/>
    <a:srgbClr val="7B7776"/>
    <a:srgbClr val="A9762A"/>
    <a:srgbClr val="BF94B6"/>
    <a:srgbClr val="6664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09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61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2" d="100"/>
        <a:sy n="62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7A1F47-E169-433B-BFD6-BEAF68D4F6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7A48FE-B411-4160-A5AF-6046DC5F2DE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EAE63-D6C4-437F-B8DA-DA689F991AA7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AFBD33-0E80-4B03-BDEC-5ABB56D869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2E8203-EB08-4F0D-830A-C288DDF96F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4351" y="209851"/>
            <a:ext cx="10515600" cy="566528"/>
          </a:xfrm>
        </p:spPr>
        <p:txBody>
          <a:bodyPr>
            <a:normAutofit/>
          </a:bodyPr>
          <a:lstStyle>
            <a:lvl1pPr>
              <a:defRPr sz="3200" b="1">
                <a:solidFill>
                  <a:srgbClr val="668CB7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776379"/>
            <a:ext cx="12192000" cy="60816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_&#20108;&#21449;&#24179;&#34913;&#26641;&#30340;&#25913;&#36827;_%20-%20Internet%20Explorer%202019_6_3%2011_16_31.mp4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139440" y="1187450"/>
            <a:ext cx="592391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668CB7"/>
                </a:solidFill>
                <a:latin typeface="Bebas" pitchFamily="2" charset="0"/>
              </a:rPr>
              <a:t>二叉平衡树</a:t>
            </a:r>
            <a:endParaRPr lang="zh-CN" altLang="en-US" sz="6000" dirty="0">
              <a:solidFill>
                <a:srgbClr val="668CB7"/>
              </a:solidFill>
              <a:latin typeface="Bebas" pitchFamily="2" charset="0"/>
            </a:endParaRPr>
          </a:p>
          <a:p>
            <a:pPr algn="ctr"/>
            <a:r>
              <a:rPr lang="zh-CN" altLang="en-US" sz="6000" dirty="0">
                <a:solidFill>
                  <a:srgbClr val="668CB7"/>
                </a:solidFill>
                <a:latin typeface="Bebas" pitchFamily="2" charset="0"/>
              </a:rPr>
              <a:t>插入</a:t>
            </a:r>
            <a:r>
              <a:rPr lang="en-US" altLang="zh-CN" sz="6000" dirty="0">
                <a:solidFill>
                  <a:srgbClr val="668CB7"/>
                </a:solidFill>
                <a:latin typeface="Bebas" pitchFamily="2" charset="0"/>
              </a:rPr>
              <a:t>·</a:t>
            </a:r>
            <a:r>
              <a:rPr lang="zh-CN" altLang="en-US" sz="6000" dirty="0">
                <a:solidFill>
                  <a:srgbClr val="668CB7"/>
                </a:solidFill>
                <a:latin typeface="Bebas" pitchFamily="2" charset="0"/>
              </a:rPr>
              <a:t>删除</a:t>
            </a:r>
            <a:r>
              <a:rPr lang="en-US" altLang="zh-CN" sz="6000" dirty="0">
                <a:solidFill>
                  <a:srgbClr val="668CB7"/>
                </a:solidFill>
                <a:latin typeface="Bebas" pitchFamily="2" charset="0"/>
              </a:rPr>
              <a:t>·</a:t>
            </a:r>
            <a:r>
              <a:rPr lang="zh-CN" altLang="en-US" sz="6000" dirty="0">
                <a:solidFill>
                  <a:srgbClr val="668CB7"/>
                </a:solidFill>
                <a:latin typeface="Bebas" pitchFamily="2" charset="0"/>
              </a:rPr>
              <a:t>可视化</a:t>
            </a:r>
            <a:endParaRPr lang="zh-CN" altLang="en-US" sz="6000" dirty="0">
              <a:solidFill>
                <a:srgbClr val="668CB7"/>
              </a:solidFill>
              <a:latin typeface="Bebas" pitchFamily="2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3857284" y="3347570"/>
            <a:ext cx="4509103" cy="0"/>
          </a:xfrm>
          <a:prstGeom prst="line">
            <a:avLst/>
          </a:prstGeom>
          <a:ln>
            <a:solidFill>
              <a:srgbClr val="668CB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956064" y="4698934"/>
            <a:ext cx="4368172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>
                <a:solidFill>
                  <a:srgbClr val="668CB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计科</a:t>
            </a:r>
            <a:r>
              <a:rPr lang="en-US" altLang="zh-CN" sz="1600" dirty="0">
                <a:solidFill>
                  <a:srgbClr val="668CB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1704       17281180             </a:t>
            </a:r>
            <a:r>
              <a:rPr lang="zh-CN" altLang="en-US" sz="1600" dirty="0">
                <a:solidFill>
                  <a:srgbClr val="668CB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解仕奥</a:t>
            </a:r>
            <a:endParaRPr lang="zh-CN" altLang="en-US" sz="1600" dirty="0">
              <a:solidFill>
                <a:srgbClr val="668CB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Blazo - Best Moments (feat. Kondor)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297917" y="-2015358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3333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733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733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1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">
                <p:cTn id="2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二叉平衡树的添加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3735" y="775335"/>
            <a:ext cx="9437370" cy="61188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1020896" y="1680634"/>
            <a:ext cx="10124815" cy="4148667"/>
            <a:chOff x="765175" y="1260475"/>
            <a:chExt cx="7594600" cy="3111500"/>
          </a:xfrm>
        </p:grpSpPr>
        <p:sp>
          <p:nvSpPr>
            <p:cNvPr id="32" name="任意多边形 61"/>
            <p:cNvSpPr>
              <a:spLocks noChangeArrowheads="1"/>
            </p:cNvSpPr>
            <p:nvPr/>
          </p:nvSpPr>
          <p:spPr bwMode="auto">
            <a:xfrm>
              <a:off x="7077075" y="3429000"/>
              <a:ext cx="1282700" cy="942975"/>
            </a:xfrm>
            <a:custGeom>
              <a:avLst/>
              <a:gdLst>
                <a:gd name="T0" fmla="*/ 207463 w 2255291"/>
                <a:gd name="T1" fmla="*/ 172940 h 1944216"/>
                <a:gd name="T2" fmla="*/ 161866 w 2255291"/>
                <a:gd name="T3" fmla="*/ 221692 h 1944216"/>
                <a:gd name="T4" fmla="*/ 253059 w 2255291"/>
                <a:gd name="T5" fmla="*/ 221692 h 1944216"/>
                <a:gd name="T6" fmla="*/ 207463 w 2255291"/>
                <a:gd name="T7" fmla="*/ 0 h 1944216"/>
                <a:gd name="T8" fmla="*/ 414925 w 2255291"/>
                <a:gd name="T9" fmla="*/ 221826 h 1944216"/>
                <a:gd name="T10" fmla="*/ 0 w 2255291"/>
                <a:gd name="T11" fmla="*/ 221826 h 194421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255291"/>
                <a:gd name="T19" fmla="*/ 0 h 1944216"/>
                <a:gd name="T20" fmla="*/ 2255291 w 2255291"/>
                <a:gd name="T21" fmla="*/ 1944216 h 194421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255291" h="1944216">
                  <a:moveTo>
                    <a:pt x="1127645" y="1515747"/>
                  </a:moveTo>
                  <a:lnTo>
                    <a:pt x="879809" y="1943050"/>
                  </a:lnTo>
                  <a:lnTo>
                    <a:pt x="1375481" y="1943050"/>
                  </a:lnTo>
                  <a:lnTo>
                    <a:pt x="1127645" y="1515747"/>
                  </a:lnTo>
                  <a:close/>
                  <a:moveTo>
                    <a:pt x="1127646" y="0"/>
                  </a:moveTo>
                  <a:lnTo>
                    <a:pt x="2255291" y="1944216"/>
                  </a:lnTo>
                  <a:lnTo>
                    <a:pt x="0" y="1944216"/>
                  </a:lnTo>
                  <a:lnTo>
                    <a:pt x="11276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3" name="任意多边形 60"/>
            <p:cNvSpPr>
              <a:spLocks noChangeArrowheads="1"/>
            </p:cNvSpPr>
            <p:nvPr/>
          </p:nvSpPr>
          <p:spPr bwMode="auto">
            <a:xfrm>
              <a:off x="765175" y="3429000"/>
              <a:ext cx="1284288" cy="942975"/>
            </a:xfrm>
            <a:custGeom>
              <a:avLst/>
              <a:gdLst>
                <a:gd name="T0" fmla="*/ 208234 w 2255291"/>
                <a:gd name="T1" fmla="*/ 172940 h 1944216"/>
                <a:gd name="T2" fmla="*/ 162468 w 2255291"/>
                <a:gd name="T3" fmla="*/ 221692 h 1944216"/>
                <a:gd name="T4" fmla="*/ 254000 w 2255291"/>
                <a:gd name="T5" fmla="*/ 221692 h 1944216"/>
                <a:gd name="T6" fmla="*/ 208234 w 2255291"/>
                <a:gd name="T7" fmla="*/ 0 h 1944216"/>
                <a:gd name="T8" fmla="*/ 416468 w 2255291"/>
                <a:gd name="T9" fmla="*/ 221826 h 1944216"/>
                <a:gd name="T10" fmla="*/ 0 w 2255291"/>
                <a:gd name="T11" fmla="*/ 221826 h 194421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255291"/>
                <a:gd name="T19" fmla="*/ 0 h 1944216"/>
                <a:gd name="T20" fmla="*/ 2255291 w 2255291"/>
                <a:gd name="T21" fmla="*/ 1944216 h 194421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255291" h="1944216">
                  <a:moveTo>
                    <a:pt x="1127645" y="1515747"/>
                  </a:moveTo>
                  <a:lnTo>
                    <a:pt x="879809" y="1943050"/>
                  </a:lnTo>
                  <a:lnTo>
                    <a:pt x="1375481" y="1943050"/>
                  </a:lnTo>
                  <a:lnTo>
                    <a:pt x="1127645" y="1515747"/>
                  </a:lnTo>
                  <a:close/>
                  <a:moveTo>
                    <a:pt x="1127646" y="0"/>
                  </a:moveTo>
                  <a:lnTo>
                    <a:pt x="2255291" y="1944216"/>
                  </a:lnTo>
                  <a:lnTo>
                    <a:pt x="0" y="1944216"/>
                  </a:lnTo>
                  <a:lnTo>
                    <a:pt x="1127646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4" name="任意多边形 27"/>
            <p:cNvSpPr>
              <a:spLocks noChangeArrowheads="1"/>
            </p:cNvSpPr>
            <p:nvPr/>
          </p:nvSpPr>
          <p:spPr bwMode="auto">
            <a:xfrm>
              <a:off x="1562100" y="2716213"/>
              <a:ext cx="2255838" cy="1655762"/>
            </a:xfrm>
            <a:custGeom>
              <a:avLst/>
              <a:gdLst>
                <a:gd name="T0" fmla="*/ 1128466 w 2255291"/>
                <a:gd name="T1" fmla="*/ 936240 h 1944216"/>
                <a:gd name="T2" fmla="*/ 880448 w 2255291"/>
                <a:gd name="T3" fmla="*/ 1200174 h 1944216"/>
                <a:gd name="T4" fmla="*/ 1376483 w 2255291"/>
                <a:gd name="T5" fmla="*/ 1200174 h 1944216"/>
                <a:gd name="T6" fmla="*/ 1128468 w 2255291"/>
                <a:gd name="T7" fmla="*/ 0 h 1944216"/>
                <a:gd name="T8" fmla="*/ 2256932 w 2255291"/>
                <a:gd name="T9" fmla="*/ 1200894 h 1944216"/>
                <a:gd name="T10" fmla="*/ 0 w 2255291"/>
                <a:gd name="T11" fmla="*/ 1200894 h 194421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255291"/>
                <a:gd name="T19" fmla="*/ 0 h 1944216"/>
                <a:gd name="T20" fmla="*/ 2255291 w 2255291"/>
                <a:gd name="T21" fmla="*/ 1944216 h 194421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255291" h="1944216">
                  <a:moveTo>
                    <a:pt x="1127645" y="1515747"/>
                  </a:moveTo>
                  <a:lnTo>
                    <a:pt x="879809" y="1943050"/>
                  </a:lnTo>
                  <a:lnTo>
                    <a:pt x="1375481" y="1943050"/>
                  </a:lnTo>
                  <a:lnTo>
                    <a:pt x="1127645" y="1515747"/>
                  </a:lnTo>
                  <a:close/>
                  <a:moveTo>
                    <a:pt x="1127646" y="0"/>
                  </a:moveTo>
                  <a:lnTo>
                    <a:pt x="2255291" y="1944216"/>
                  </a:lnTo>
                  <a:lnTo>
                    <a:pt x="0" y="1944216"/>
                  </a:lnTo>
                  <a:lnTo>
                    <a:pt x="11276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5" name="任意多边形 28"/>
            <p:cNvSpPr>
              <a:spLocks noChangeArrowheads="1"/>
            </p:cNvSpPr>
            <p:nvPr/>
          </p:nvSpPr>
          <p:spPr bwMode="auto">
            <a:xfrm>
              <a:off x="3435350" y="1260475"/>
              <a:ext cx="2255838" cy="3111500"/>
            </a:xfrm>
            <a:custGeom>
              <a:avLst/>
              <a:gdLst>
                <a:gd name="T0" fmla="*/ 1128466 w 2255291"/>
                <a:gd name="T1" fmla="*/ 6213017 h 1944216"/>
                <a:gd name="T2" fmla="*/ 880448 w 2255291"/>
                <a:gd name="T3" fmla="*/ 7964525 h 1944216"/>
                <a:gd name="T4" fmla="*/ 1376483 w 2255291"/>
                <a:gd name="T5" fmla="*/ 7964525 h 1944216"/>
                <a:gd name="T6" fmla="*/ 1128468 w 2255291"/>
                <a:gd name="T7" fmla="*/ 0 h 1944216"/>
                <a:gd name="T8" fmla="*/ 2256932 w 2255291"/>
                <a:gd name="T9" fmla="*/ 7969303 h 1944216"/>
                <a:gd name="T10" fmla="*/ 0 w 2255291"/>
                <a:gd name="T11" fmla="*/ 7969303 h 194421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255291"/>
                <a:gd name="T19" fmla="*/ 0 h 1944216"/>
                <a:gd name="T20" fmla="*/ 2255291 w 2255291"/>
                <a:gd name="T21" fmla="*/ 1944216 h 194421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255291" h="1944216">
                  <a:moveTo>
                    <a:pt x="1127645" y="1515747"/>
                  </a:moveTo>
                  <a:lnTo>
                    <a:pt x="879809" y="1943050"/>
                  </a:lnTo>
                  <a:lnTo>
                    <a:pt x="1375481" y="1943050"/>
                  </a:lnTo>
                  <a:lnTo>
                    <a:pt x="1127645" y="1515747"/>
                  </a:lnTo>
                  <a:close/>
                  <a:moveTo>
                    <a:pt x="1127646" y="0"/>
                  </a:moveTo>
                  <a:lnTo>
                    <a:pt x="2255291" y="1944216"/>
                  </a:lnTo>
                  <a:lnTo>
                    <a:pt x="0" y="1944216"/>
                  </a:lnTo>
                  <a:lnTo>
                    <a:pt x="11276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36" name="任意多边形 29"/>
            <p:cNvSpPr>
              <a:spLocks noChangeArrowheads="1"/>
            </p:cNvSpPr>
            <p:nvPr/>
          </p:nvSpPr>
          <p:spPr bwMode="auto">
            <a:xfrm>
              <a:off x="5307013" y="2211388"/>
              <a:ext cx="2255837" cy="2160587"/>
            </a:xfrm>
            <a:custGeom>
              <a:avLst/>
              <a:gdLst>
                <a:gd name="T0" fmla="*/ 1128464 w 2255291"/>
                <a:gd name="T1" fmla="*/ 2080216 h 1944216"/>
                <a:gd name="T2" fmla="*/ 880448 w 2255291"/>
                <a:gd name="T3" fmla="*/ 2666648 h 1944216"/>
                <a:gd name="T4" fmla="*/ 1376480 w 2255291"/>
                <a:gd name="T5" fmla="*/ 2666648 h 1944216"/>
                <a:gd name="T6" fmla="*/ 1128465 w 2255291"/>
                <a:gd name="T7" fmla="*/ 0 h 1944216"/>
                <a:gd name="T8" fmla="*/ 2256929 w 2255291"/>
                <a:gd name="T9" fmla="*/ 2668249 h 1944216"/>
                <a:gd name="T10" fmla="*/ 0 w 2255291"/>
                <a:gd name="T11" fmla="*/ 2668249 h 194421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255291"/>
                <a:gd name="T19" fmla="*/ 0 h 1944216"/>
                <a:gd name="T20" fmla="*/ 2255291 w 2255291"/>
                <a:gd name="T21" fmla="*/ 1944216 h 194421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255291" h="1944216">
                  <a:moveTo>
                    <a:pt x="1127645" y="1515747"/>
                  </a:moveTo>
                  <a:lnTo>
                    <a:pt x="879809" y="1943050"/>
                  </a:lnTo>
                  <a:lnTo>
                    <a:pt x="1375481" y="1943050"/>
                  </a:lnTo>
                  <a:lnTo>
                    <a:pt x="1127645" y="1515747"/>
                  </a:lnTo>
                  <a:close/>
                  <a:moveTo>
                    <a:pt x="1127646" y="0"/>
                  </a:moveTo>
                  <a:lnTo>
                    <a:pt x="2255291" y="1944216"/>
                  </a:lnTo>
                  <a:lnTo>
                    <a:pt x="0" y="1944216"/>
                  </a:lnTo>
                  <a:lnTo>
                    <a:pt x="11276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二叉平衡树的删除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233930" y="3244850"/>
            <a:ext cx="27057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         </a:t>
            </a:r>
            <a:r>
              <a:rPr lang="zh-CN" altLang="en-US"/>
              <a:t>左子树为空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900035" y="2580005"/>
            <a:ext cx="1358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右子树为空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702175" y="1035685"/>
            <a:ext cx="27647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左右子树均不为空，有两种，用哪种？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34"/>
          <p:cNvGrpSpPr/>
          <p:nvPr/>
        </p:nvGrpSpPr>
        <p:grpSpPr>
          <a:xfrm>
            <a:off x="1142445" y="1901185"/>
            <a:ext cx="2150380" cy="2799176"/>
            <a:chOff x="309082" y="1378455"/>
            <a:chExt cx="1612995" cy="2099382"/>
          </a:xfrm>
        </p:grpSpPr>
        <p:sp>
          <p:nvSpPr>
            <p:cNvPr id="12" name="TextBox 11"/>
            <p:cNvSpPr txBox="1"/>
            <p:nvPr/>
          </p:nvSpPr>
          <p:spPr>
            <a:xfrm>
              <a:off x="309082" y="2588202"/>
              <a:ext cx="1612995" cy="8896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左子树为空</a:t>
              </a:r>
              <a:endParaRPr lang="en-US" sz="2000" dirty="0">
                <a:solidFill>
                  <a:schemeClr val="tx2">
                    <a:lumMod val="75000"/>
                  </a:schemeClr>
                </a:solidFill>
                <a:latin typeface="+mn-ea"/>
              </a:endParaRPr>
            </a:p>
            <a:p>
              <a:pPr algn="ctr" defTabSz="1219200">
                <a:spcBef>
                  <a:spcPct val="20000"/>
                </a:spcBef>
                <a:defRPr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直接用该节点的右孩子代替该节点，并删除其右孩子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510706" y="1378455"/>
              <a:ext cx="1209747" cy="1209747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3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6" name="Group 35"/>
          <p:cNvGrpSpPr/>
          <p:nvPr/>
        </p:nvGrpSpPr>
        <p:grpSpPr>
          <a:xfrm>
            <a:off x="3728023" y="1901185"/>
            <a:ext cx="2150380" cy="2799176"/>
            <a:chOff x="309082" y="1378455"/>
            <a:chExt cx="1612995" cy="2099382"/>
          </a:xfrm>
        </p:grpSpPr>
        <p:sp>
          <p:nvSpPr>
            <p:cNvPr id="38" name="TextBox 37"/>
            <p:cNvSpPr txBox="1"/>
            <p:nvPr/>
          </p:nvSpPr>
          <p:spPr>
            <a:xfrm>
              <a:off x="309082" y="2588202"/>
              <a:ext cx="1612995" cy="8896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219200">
                <a:spcBef>
                  <a:spcPct val="20000"/>
                </a:spcBef>
                <a:defRPr/>
              </a:pPr>
              <a:r>
                <a:rPr lang="zh-CN" altLang="en-US" sz="2000" dirty="0">
                  <a:solidFill>
                    <a:schemeClr val="tx2"/>
                  </a:solidFill>
                  <a:latin typeface="+mn-ea"/>
                </a:rPr>
                <a:t>右子树为空</a:t>
              </a:r>
              <a:endParaRPr lang="zh-CN" altLang="en-US" sz="2000" dirty="0">
                <a:solidFill>
                  <a:schemeClr val="tx2"/>
                </a:solidFill>
                <a:latin typeface="+mn-ea"/>
              </a:endParaRPr>
            </a:p>
            <a:p>
              <a:pPr algn="ctr" defTabSz="1219200">
                <a:spcBef>
                  <a:spcPct val="20000"/>
                </a:spcBef>
                <a:defRPr/>
              </a:pPr>
              <a:r>
                <a:rPr lang="zh-CN" altLang="en-US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   </a:t>
              </a: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直接用该节点的左孩子代替该节点，并删除其左孩子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510706" y="1378455"/>
              <a:ext cx="1209747" cy="120974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8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7" name="Group 39"/>
          <p:cNvGrpSpPr/>
          <p:nvPr/>
        </p:nvGrpSpPr>
        <p:grpSpPr>
          <a:xfrm>
            <a:off x="6346621" y="1871370"/>
            <a:ext cx="2150380" cy="2782667"/>
            <a:chOff x="309082" y="1378455"/>
            <a:chExt cx="1612995" cy="2087000"/>
          </a:xfrm>
        </p:grpSpPr>
        <p:sp>
          <p:nvSpPr>
            <p:cNvPr id="42" name="TextBox 41"/>
            <p:cNvSpPr txBox="1"/>
            <p:nvPr/>
          </p:nvSpPr>
          <p:spPr>
            <a:xfrm>
              <a:off x="309082" y="2575820"/>
              <a:ext cx="1612995" cy="8896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219200">
                <a:spcBef>
                  <a:spcPct val="20000"/>
                </a:spcBef>
                <a:defRPr/>
              </a:pPr>
              <a:r>
                <a:rPr lang="zh-CN" altLang="en-US" dirty="0">
                  <a:solidFill>
                    <a:schemeClr val="tx2"/>
                  </a:solidFill>
                  <a:effectLst/>
                  <a:latin typeface="+mn-ea"/>
                </a:rPr>
                <a:t>左子树高度大于右子树</a:t>
              </a:r>
              <a:endParaRPr lang="zh-CN" altLang="en-US" dirty="0">
                <a:solidFill>
                  <a:schemeClr val="tx2"/>
                </a:solidFill>
                <a:effectLst/>
                <a:latin typeface="+mn-ea"/>
              </a:endParaRPr>
            </a:p>
            <a:p>
              <a:pPr algn="ctr" defTabSz="1219200">
                <a:spcBef>
                  <a:spcPct val="20000"/>
                </a:spcBef>
                <a:defRPr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此时要用左子树中的最大值来代替该节点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43" name="Oval 42"/>
            <p:cNvSpPr/>
            <p:nvPr/>
          </p:nvSpPr>
          <p:spPr>
            <a:xfrm>
              <a:off x="510706" y="1378455"/>
              <a:ext cx="1209747" cy="120974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8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8" name="Group 43"/>
          <p:cNvGrpSpPr/>
          <p:nvPr/>
        </p:nvGrpSpPr>
        <p:grpSpPr>
          <a:xfrm>
            <a:off x="8899178" y="1868195"/>
            <a:ext cx="2150380" cy="2830291"/>
            <a:chOff x="309082" y="1378455"/>
            <a:chExt cx="1612995" cy="2122718"/>
          </a:xfrm>
        </p:grpSpPr>
        <p:sp>
          <p:nvSpPr>
            <p:cNvPr id="46" name="TextBox 45"/>
            <p:cNvSpPr txBox="1"/>
            <p:nvPr/>
          </p:nvSpPr>
          <p:spPr>
            <a:xfrm>
              <a:off x="309082" y="2588202"/>
              <a:ext cx="1612995" cy="9129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900" dirty="0">
                  <a:solidFill>
                    <a:schemeClr val="accent2"/>
                  </a:solidFill>
                  <a:latin typeface="+mn-ea"/>
                </a:rPr>
                <a:t>右子树高度大于左子树</a:t>
              </a:r>
              <a:endParaRPr lang="en-US" sz="1900" dirty="0">
                <a:solidFill>
                  <a:schemeClr val="accent2"/>
                </a:solidFill>
                <a:latin typeface="+mn-ea"/>
              </a:endParaRPr>
            </a:p>
            <a:p>
              <a:pPr algn="ctr" defTabSz="1219200">
                <a:spcBef>
                  <a:spcPct val="20000"/>
                </a:spcBef>
                <a:defRPr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此时要用右子树的最小值来代替该节点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47" name="Oval 46"/>
            <p:cNvSpPr/>
            <p:nvPr/>
          </p:nvSpPr>
          <p:spPr>
            <a:xfrm>
              <a:off x="510706" y="1378455"/>
              <a:ext cx="1209747" cy="120974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300" dirty="0">
                <a:solidFill>
                  <a:schemeClr val="bg1"/>
                </a:solidFill>
                <a:latin typeface="+mn-ea"/>
              </a:endParaRPr>
            </a:p>
          </p:txBody>
        </p:sp>
      </p:grpSp>
      <p:cxnSp>
        <p:nvCxnSpPr>
          <p:cNvPr id="24" name="Straight Connector 23"/>
          <p:cNvCxnSpPr/>
          <p:nvPr/>
        </p:nvCxnSpPr>
        <p:spPr>
          <a:xfrm>
            <a:off x="1043634" y="5118805"/>
            <a:ext cx="10104735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 143"/>
          <p:cNvSpPr>
            <a:spLocks noEditPoints="1"/>
          </p:cNvSpPr>
          <p:nvPr/>
        </p:nvSpPr>
        <p:spPr bwMode="auto">
          <a:xfrm>
            <a:off x="1976367" y="2485434"/>
            <a:ext cx="482537" cy="444500"/>
          </a:xfrm>
          <a:custGeom>
            <a:avLst/>
            <a:gdLst>
              <a:gd name="T0" fmla="*/ 151 w 157"/>
              <a:gd name="T1" fmla="*/ 59 h 145"/>
              <a:gd name="T2" fmla="*/ 130 w 157"/>
              <a:gd name="T3" fmla="*/ 41 h 145"/>
              <a:gd name="T4" fmla="*/ 110 w 157"/>
              <a:gd name="T5" fmla="*/ 23 h 145"/>
              <a:gd name="T6" fmla="*/ 88 w 157"/>
              <a:gd name="T7" fmla="*/ 5 h 145"/>
              <a:gd name="T8" fmla="*/ 69 w 157"/>
              <a:gd name="T9" fmla="*/ 5 h 145"/>
              <a:gd name="T10" fmla="*/ 47 w 157"/>
              <a:gd name="T11" fmla="*/ 23 h 145"/>
              <a:gd name="T12" fmla="*/ 27 w 157"/>
              <a:gd name="T13" fmla="*/ 41 h 145"/>
              <a:gd name="T14" fmla="*/ 6 w 157"/>
              <a:gd name="T15" fmla="*/ 59 h 145"/>
              <a:gd name="T16" fmla="*/ 9 w 157"/>
              <a:gd name="T17" fmla="*/ 68 h 145"/>
              <a:gd name="T18" fmla="*/ 21 w 157"/>
              <a:gd name="T19" fmla="*/ 68 h 145"/>
              <a:gd name="T20" fmla="*/ 21 w 157"/>
              <a:gd name="T21" fmla="*/ 139 h 145"/>
              <a:gd name="T22" fmla="*/ 27 w 157"/>
              <a:gd name="T23" fmla="*/ 145 h 145"/>
              <a:gd name="T24" fmla="*/ 38 w 157"/>
              <a:gd name="T25" fmla="*/ 145 h 145"/>
              <a:gd name="T26" fmla="*/ 38 w 157"/>
              <a:gd name="T27" fmla="*/ 81 h 145"/>
              <a:gd name="T28" fmla="*/ 71 w 157"/>
              <a:gd name="T29" fmla="*/ 81 h 145"/>
              <a:gd name="T30" fmla="*/ 71 w 157"/>
              <a:gd name="T31" fmla="*/ 145 h 145"/>
              <a:gd name="T32" fmla="*/ 130 w 157"/>
              <a:gd name="T33" fmla="*/ 145 h 145"/>
              <a:gd name="T34" fmla="*/ 136 w 157"/>
              <a:gd name="T35" fmla="*/ 139 h 145"/>
              <a:gd name="T36" fmla="*/ 136 w 157"/>
              <a:gd name="T37" fmla="*/ 68 h 145"/>
              <a:gd name="T38" fmla="*/ 148 w 157"/>
              <a:gd name="T39" fmla="*/ 68 h 145"/>
              <a:gd name="T40" fmla="*/ 151 w 157"/>
              <a:gd name="T41" fmla="*/ 59 h 145"/>
              <a:gd name="T42" fmla="*/ 118 w 157"/>
              <a:gd name="T43" fmla="*/ 97 h 145"/>
              <a:gd name="T44" fmla="*/ 89 w 157"/>
              <a:gd name="T45" fmla="*/ 97 h 145"/>
              <a:gd name="T46" fmla="*/ 89 w 157"/>
              <a:gd name="T47" fmla="*/ 72 h 145"/>
              <a:gd name="T48" fmla="*/ 118 w 157"/>
              <a:gd name="T49" fmla="*/ 72 h 145"/>
              <a:gd name="T50" fmla="*/ 118 w 157"/>
              <a:gd name="T51" fmla="*/ 97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57" h="145">
                <a:moveTo>
                  <a:pt x="151" y="59"/>
                </a:moveTo>
                <a:cubicBezTo>
                  <a:pt x="130" y="41"/>
                  <a:pt x="130" y="41"/>
                  <a:pt x="130" y="41"/>
                </a:cubicBezTo>
                <a:cubicBezTo>
                  <a:pt x="124" y="36"/>
                  <a:pt x="115" y="28"/>
                  <a:pt x="110" y="23"/>
                </a:cubicBezTo>
                <a:cubicBezTo>
                  <a:pt x="88" y="5"/>
                  <a:pt x="88" y="5"/>
                  <a:pt x="88" y="5"/>
                </a:cubicBezTo>
                <a:cubicBezTo>
                  <a:pt x="83" y="0"/>
                  <a:pt x="74" y="0"/>
                  <a:pt x="69" y="5"/>
                </a:cubicBezTo>
                <a:cubicBezTo>
                  <a:pt x="47" y="23"/>
                  <a:pt x="47" y="23"/>
                  <a:pt x="47" y="23"/>
                </a:cubicBezTo>
                <a:cubicBezTo>
                  <a:pt x="42" y="28"/>
                  <a:pt x="33" y="36"/>
                  <a:pt x="27" y="41"/>
                </a:cubicBezTo>
                <a:cubicBezTo>
                  <a:pt x="6" y="59"/>
                  <a:pt x="6" y="59"/>
                  <a:pt x="6" y="59"/>
                </a:cubicBezTo>
                <a:cubicBezTo>
                  <a:pt x="0" y="64"/>
                  <a:pt x="2" y="68"/>
                  <a:pt x="9" y="68"/>
                </a:cubicBezTo>
                <a:cubicBezTo>
                  <a:pt x="21" y="68"/>
                  <a:pt x="21" y="68"/>
                  <a:pt x="21" y="68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21" y="142"/>
                  <a:pt x="24" y="145"/>
                  <a:pt x="27" y="145"/>
                </a:cubicBezTo>
                <a:cubicBezTo>
                  <a:pt x="38" y="145"/>
                  <a:pt x="38" y="145"/>
                  <a:pt x="38" y="145"/>
                </a:cubicBezTo>
                <a:cubicBezTo>
                  <a:pt x="38" y="81"/>
                  <a:pt x="38" y="81"/>
                  <a:pt x="38" y="81"/>
                </a:cubicBezTo>
                <a:cubicBezTo>
                  <a:pt x="71" y="81"/>
                  <a:pt x="71" y="81"/>
                  <a:pt x="71" y="81"/>
                </a:cubicBezTo>
                <a:cubicBezTo>
                  <a:pt x="71" y="145"/>
                  <a:pt x="71" y="145"/>
                  <a:pt x="71" y="145"/>
                </a:cubicBezTo>
                <a:cubicBezTo>
                  <a:pt x="130" y="145"/>
                  <a:pt x="130" y="145"/>
                  <a:pt x="130" y="145"/>
                </a:cubicBezTo>
                <a:cubicBezTo>
                  <a:pt x="134" y="145"/>
                  <a:pt x="136" y="142"/>
                  <a:pt x="136" y="139"/>
                </a:cubicBezTo>
                <a:cubicBezTo>
                  <a:pt x="136" y="68"/>
                  <a:pt x="136" y="68"/>
                  <a:pt x="136" y="68"/>
                </a:cubicBezTo>
                <a:cubicBezTo>
                  <a:pt x="148" y="68"/>
                  <a:pt x="148" y="68"/>
                  <a:pt x="148" y="68"/>
                </a:cubicBezTo>
                <a:cubicBezTo>
                  <a:pt x="155" y="68"/>
                  <a:pt x="157" y="64"/>
                  <a:pt x="151" y="59"/>
                </a:cubicBezTo>
                <a:close/>
                <a:moveTo>
                  <a:pt x="118" y="97"/>
                </a:moveTo>
                <a:cubicBezTo>
                  <a:pt x="89" y="97"/>
                  <a:pt x="89" y="97"/>
                  <a:pt x="89" y="97"/>
                </a:cubicBezTo>
                <a:cubicBezTo>
                  <a:pt x="89" y="72"/>
                  <a:pt x="89" y="72"/>
                  <a:pt x="89" y="72"/>
                </a:cubicBezTo>
                <a:cubicBezTo>
                  <a:pt x="118" y="72"/>
                  <a:pt x="118" y="72"/>
                  <a:pt x="118" y="72"/>
                </a:cubicBezTo>
                <a:lnTo>
                  <a:pt x="118" y="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08" tIns="60954" rIns="121908" bIns="60954" numCol="1" anchor="t" anchorCtr="0" compatLnSpc="1"/>
          <a:lstStyle/>
          <a:p>
            <a:endParaRPr lang="en-US">
              <a:latin typeface="+mn-ea"/>
            </a:endParaRPr>
          </a:p>
        </p:txBody>
      </p:sp>
      <p:sp>
        <p:nvSpPr>
          <p:cNvPr id="20" name="Freeform 144"/>
          <p:cNvSpPr/>
          <p:nvPr/>
        </p:nvSpPr>
        <p:spPr bwMode="auto">
          <a:xfrm>
            <a:off x="7182442" y="2472187"/>
            <a:ext cx="412697" cy="446617"/>
          </a:xfrm>
          <a:custGeom>
            <a:avLst/>
            <a:gdLst>
              <a:gd name="T0" fmla="*/ 126 w 134"/>
              <a:gd name="T1" fmla="*/ 100 h 145"/>
              <a:gd name="T2" fmla="*/ 83 w 134"/>
              <a:gd name="T3" fmla="*/ 88 h 145"/>
              <a:gd name="T4" fmla="*/ 85 w 134"/>
              <a:gd name="T5" fmla="*/ 77 h 145"/>
              <a:gd name="T6" fmla="*/ 91 w 134"/>
              <a:gd name="T7" fmla="*/ 69 h 145"/>
              <a:gd name="T8" fmla="*/ 92 w 134"/>
              <a:gd name="T9" fmla="*/ 60 h 145"/>
              <a:gd name="T10" fmla="*/ 94 w 134"/>
              <a:gd name="T11" fmla="*/ 60 h 145"/>
              <a:gd name="T12" fmla="*/ 97 w 134"/>
              <a:gd name="T13" fmla="*/ 58 h 145"/>
              <a:gd name="T14" fmla="*/ 98 w 134"/>
              <a:gd name="T15" fmla="*/ 43 h 145"/>
              <a:gd name="T16" fmla="*/ 96 w 134"/>
              <a:gd name="T17" fmla="*/ 40 h 145"/>
              <a:gd name="T18" fmla="*/ 94 w 134"/>
              <a:gd name="T19" fmla="*/ 40 h 145"/>
              <a:gd name="T20" fmla="*/ 95 w 134"/>
              <a:gd name="T21" fmla="*/ 32 h 145"/>
              <a:gd name="T22" fmla="*/ 90 w 134"/>
              <a:gd name="T23" fmla="*/ 10 h 145"/>
              <a:gd name="T24" fmla="*/ 44 w 134"/>
              <a:gd name="T25" fmla="*/ 10 h 145"/>
              <a:gd name="T26" fmla="*/ 39 w 134"/>
              <a:gd name="T27" fmla="*/ 32 h 145"/>
              <a:gd name="T28" fmla="*/ 40 w 134"/>
              <a:gd name="T29" fmla="*/ 40 h 145"/>
              <a:gd name="T30" fmla="*/ 38 w 134"/>
              <a:gd name="T31" fmla="*/ 40 h 145"/>
              <a:gd name="T32" fmla="*/ 35 w 134"/>
              <a:gd name="T33" fmla="*/ 43 h 145"/>
              <a:gd name="T34" fmla="*/ 37 w 134"/>
              <a:gd name="T35" fmla="*/ 58 h 145"/>
              <a:gd name="T36" fmla="*/ 40 w 134"/>
              <a:gd name="T37" fmla="*/ 60 h 145"/>
              <a:gd name="T38" fmla="*/ 42 w 134"/>
              <a:gd name="T39" fmla="*/ 60 h 145"/>
              <a:gd name="T40" fmla="*/ 43 w 134"/>
              <a:gd name="T41" fmla="*/ 69 h 145"/>
              <a:gd name="T42" fmla="*/ 49 w 134"/>
              <a:gd name="T43" fmla="*/ 77 h 145"/>
              <a:gd name="T44" fmla="*/ 50 w 134"/>
              <a:gd name="T45" fmla="*/ 88 h 145"/>
              <a:gd name="T46" fmla="*/ 8 w 134"/>
              <a:gd name="T47" fmla="*/ 100 h 145"/>
              <a:gd name="T48" fmla="*/ 1 w 134"/>
              <a:gd name="T49" fmla="*/ 113 h 145"/>
              <a:gd name="T50" fmla="*/ 2 w 134"/>
              <a:gd name="T51" fmla="*/ 129 h 145"/>
              <a:gd name="T52" fmla="*/ 11 w 134"/>
              <a:gd name="T53" fmla="*/ 139 h 145"/>
              <a:gd name="T54" fmla="*/ 123 w 134"/>
              <a:gd name="T55" fmla="*/ 139 h 145"/>
              <a:gd name="T56" fmla="*/ 132 w 134"/>
              <a:gd name="T57" fmla="*/ 129 h 145"/>
              <a:gd name="T58" fmla="*/ 133 w 134"/>
              <a:gd name="T59" fmla="*/ 113 h 145"/>
              <a:gd name="T60" fmla="*/ 126 w 134"/>
              <a:gd name="T61" fmla="*/ 100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34" h="145">
                <a:moveTo>
                  <a:pt x="126" y="100"/>
                </a:moveTo>
                <a:cubicBezTo>
                  <a:pt x="113" y="93"/>
                  <a:pt x="98" y="89"/>
                  <a:pt x="83" y="88"/>
                </a:cubicBezTo>
                <a:cubicBezTo>
                  <a:pt x="84" y="84"/>
                  <a:pt x="84" y="81"/>
                  <a:pt x="85" y="77"/>
                </a:cubicBezTo>
                <a:cubicBezTo>
                  <a:pt x="88" y="75"/>
                  <a:pt x="91" y="72"/>
                  <a:pt x="91" y="69"/>
                </a:cubicBezTo>
                <a:cubicBezTo>
                  <a:pt x="91" y="66"/>
                  <a:pt x="92" y="63"/>
                  <a:pt x="92" y="60"/>
                </a:cubicBezTo>
                <a:cubicBezTo>
                  <a:pt x="92" y="60"/>
                  <a:pt x="93" y="60"/>
                  <a:pt x="94" y="60"/>
                </a:cubicBezTo>
                <a:cubicBezTo>
                  <a:pt x="95" y="61"/>
                  <a:pt x="97" y="59"/>
                  <a:pt x="97" y="58"/>
                </a:cubicBezTo>
                <a:cubicBezTo>
                  <a:pt x="98" y="43"/>
                  <a:pt x="98" y="43"/>
                  <a:pt x="98" y="43"/>
                </a:cubicBezTo>
                <a:cubicBezTo>
                  <a:pt x="98" y="41"/>
                  <a:pt x="97" y="40"/>
                  <a:pt x="96" y="40"/>
                </a:cubicBezTo>
                <a:cubicBezTo>
                  <a:pt x="95" y="40"/>
                  <a:pt x="95" y="40"/>
                  <a:pt x="94" y="40"/>
                </a:cubicBezTo>
                <a:cubicBezTo>
                  <a:pt x="94" y="37"/>
                  <a:pt x="95" y="34"/>
                  <a:pt x="95" y="32"/>
                </a:cubicBezTo>
                <a:cubicBezTo>
                  <a:pt x="95" y="28"/>
                  <a:pt x="97" y="17"/>
                  <a:pt x="90" y="10"/>
                </a:cubicBezTo>
                <a:cubicBezTo>
                  <a:pt x="79" y="0"/>
                  <a:pt x="55" y="0"/>
                  <a:pt x="44" y="10"/>
                </a:cubicBezTo>
                <a:cubicBezTo>
                  <a:pt x="36" y="17"/>
                  <a:pt x="38" y="28"/>
                  <a:pt x="39" y="32"/>
                </a:cubicBezTo>
                <a:cubicBezTo>
                  <a:pt x="39" y="34"/>
                  <a:pt x="39" y="37"/>
                  <a:pt x="40" y="40"/>
                </a:cubicBezTo>
                <a:cubicBezTo>
                  <a:pt x="39" y="40"/>
                  <a:pt x="39" y="40"/>
                  <a:pt x="38" y="40"/>
                </a:cubicBezTo>
                <a:cubicBezTo>
                  <a:pt x="36" y="40"/>
                  <a:pt x="35" y="41"/>
                  <a:pt x="35" y="43"/>
                </a:cubicBezTo>
                <a:cubicBezTo>
                  <a:pt x="37" y="58"/>
                  <a:pt x="37" y="58"/>
                  <a:pt x="37" y="58"/>
                </a:cubicBezTo>
                <a:cubicBezTo>
                  <a:pt x="37" y="59"/>
                  <a:pt x="39" y="61"/>
                  <a:pt x="40" y="60"/>
                </a:cubicBezTo>
                <a:cubicBezTo>
                  <a:pt x="41" y="60"/>
                  <a:pt x="41" y="60"/>
                  <a:pt x="42" y="60"/>
                </a:cubicBezTo>
                <a:cubicBezTo>
                  <a:pt x="42" y="63"/>
                  <a:pt x="43" y="66"/>
                  <a:pt x="43" y="69"/>
                </a:cubicBezTo>
                <a:cubicBezTo>
                  <a:pt x="43" y="72"/>
                  <a:pt x="46" y="75"/>
                  <a:pt x="49" y="77"/>
                </a:cubicBezTo>
                <a:cubicBezTo>
                  <a:pt x="49" y="81"/>
                  <a:pt x="50" y="84"/>
                  <a:pt x="50" y="88"/>
                </a:cubicBezTo>
                <a:cubicBezTo>
                  <a:pt x="36" y="89"/>
                  <a:pt x="21" y="93"/>
                  <a:pt x="8" y="100"/>
                </a:cubicBezTo>
                <a:cubicBezTo>
                  <a:pt x="3" y="102"/>
                  <a:pt x="0" y="108"/>
                  <a:pt x="1" y="113"/>
                </a:cubicBezTo>
                <a:cubicBezTo>
                  <a:pt x="1" y="118"/>
                  <a:pt x="2" y="123"/>
                  <a:pt x="2" y="129"/>
                </a:cubicBezTo>
                <a:cubicBezTo>
                  <a:pt x="3" y="133"/>
                  <a:pt x="7" y="138"/>
                  <a:pt x="11" y="139"/>
                </a:cubicBezTo>
                <a:cubicBezTo>
                  <a:pt x="48" y="145"/>
                  <a:pt x="86" y="145"/>
                  <a:pt x="123" y="139"/>
                </a:cubicBezTo>
                <a:cubicBezTo>
                  <a:pt x="127" y="138"/>
                  <a:pt x="131" y="133"/>
                  <a:pt x="132" y="129"/>
                </a:cubicBezTo>
                <a:cubicBezTo>
                  <a:pt x="132" y="123"/>
                  <a:pt x="133" y="118"/>
                  <a:pt x="133" y="113"/>
                </a:cubicBezTo>
                <a:cubicBezTo>
                  <a:pt x="134" y="108"/>
                  <a:pt x="131" y="102"/>
                  <a:pt x="126" y="1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08" tIns="60954" rIns="121908" bIns="60954" numCol="1" anchor="t" anchorCtr="0" compatLnSpc="1"/>
          <a:lstStyle/>
          <a:p>
            <a:endParaRPr lang="en-US">
              <a:latin typeface="+mn-ea"/>
            </a:endParaRPr>
          </a:p>
        </p:txBody>
      </p:sp>
      <p:sp>
        <p:nvSpPr>
          <p:cNvPr id="21" name="Freeform 149"/>
          <p:cNvSpPr/>
          <p:nvPr/>
        </p:nvSpPr>
        <p:spPr bwMode="auto">
          <a:xfrm>
            <a:off x="9756379" y="2502368"/>
            <a:ext cx="435977" cy="427567"/>
          </a:xfrm>
          <a:custGeom>
            <a:avLst/>
            <a:gdLst>
              <a:gd name="T0" fmla="*/ 133 w 142"/>
              <a:gd name="T1" fmla="*/ 95 h 139"/>
              <a:gd name="T2" fmla="*/ 106 w 142"/>
              <a:gd name="T3" fmla="*/ 89 h 139"/>
              <a:gd name="T4" fmla="*/ 83 w 142"/>
              <a:gd name="T5" fmla="*/ 67 h 139"/>
              <a:gd name="T6" fmla="*/ 111 w 142"/>
              <a:gd name="T7" fmla="*/ 39 h 139"/>
              <a:gd name="T8" fmla="*/ 119 w 142"/>
              <a:gd name="T9" fmla="*/ 38 h 139"/>
              <a:gd name="T10" fmla="*/ 133 w 142"/>
              <a:gd name="T11" fmla="*/ 16 h 139"/>
              <a:gd name="T12" fmla="*/ 125 w 142"/>
              <a:gd name="T13" fmla="*/ 9 h 139"/>
              <a:gd name="T14" fmla="*/ 104 w 142"/>
              <a:gd name="T15" fmla="*/ 23 h 139"/>
              <a:gd name="T16" fmla="*/ 103 w 142"/>
              <a:gd name="T17" fmla="*/ 30 h 139"/>
              <a:gd name="T18" fmla="*/ 75 w 142"/>
              <a:gd name="T19" fmla="*/ 58 h 139"/>
              <a:gd name="T20" fmla="*/ 51 w 142"/>
              <a:gd name="T21" fmla="*/ 34 h 139"/>
              <a:gd name="T22" fmla="*/ 45 w 142"/>
              <a:gd name="T23" fmla="*/ 7 h 139"/>
              <a:gd name="T24" fmla="*/ 29 w 142"/>
              <a:gd name="T25" fmla="*/ 0 h 139"/>
              <a:gd name="T26" fmla="*/ 39 w 142"/>
              <a:gd name="T27" fmla="*/ 10 h 139"/>
              <a:gd name="T28" fmla="*/ 35 w 142"/>
              <a:gd name="T29" fmla="*/ 27 h 139"/>
              <a:gd name="T30" fmla="*/ 18 w 142"/>
              <a:gd name="T31" fmla="*/ 32 h 139"/>
              <a:gd name="T32" fmla="*/ 3 w 142"/>
              <a:gd name="T33" fmla="*/ 17 h 139"/>
              <a:gd name="T34" fmla="*/ 9 w 142"/>
              <a:gd name="T35" fmla="*/ 43 h 139"/>
              <a:gd name="T36" fmla="*/ 37 w 142"/>
              <a:gd name="T37" fmla="*/ 48 h 139"/>
              <a:gd name="T38" fmla="*/ 58 w 142"/>
              <a:gd name="T39" fmla="*/ 70 h 139"/>
              <a:gd name="T40" fmla="*/ 12 w 142"/>
              <a:gd name="T41" fmla="*/ 115 h 139"/>
              <a:gd name="T42" fmla="*/ 12 w 142"/>
              <a:gd name="T43" fmla="*/ 129 h 139"/>
              <a:gd name="T44" fmla="*/ 13 w 142"/>
              <a:gd name="T45" fmla="*/ 130 h 139"/>
              <a:gd name="T46" fmla="*/ 26 w 142"/>
              <a:gd name="T47" fmla="*/ 130 h 139"/>
              <a:gd name="T48" fmla="*/ 72 w 142"/>
              <a:gd name="T49" fmla="*/ 84 h 139"/>
              <a:gd name="T50" fmla="*/ 92 w 142"/>
              <a:gd name="T51" fmla="*/ 103 h 139"/>
              <a:gd name="T52" fmla="*/ 97 w 142"/>
              <a:gd name="T53" fmla="*/ 131 h 139"/>
              <a:gd name="T54" fmla="*/ 119 w 142"/>
              <a:gd name="T55" fmla="*/ 138 h 139"/>
              <a:gd name="T56" fmla="*/ 105 w 142"/>
              <a:gd name="T57" fmla="*/ 124 h 139"/>
              <a:gd name="T58" fmla="*/ 109 w 142"/>
              <a:gd name="T59" fmla="*/ 110 h 139"/>
              <a:gd name="T60" fmla="*/ 123 w 142"/>
              <a:gd name="T61" fmla="*/ 106 h 139"/>
              <a:gd name="T62" fmla="*/ 139 w 142"/>
              <a:gd name="T63" fmla="*/ 122 h 139"/>
              <a:gd name="T64" fmla="*/ 133 w 142"/>
              <a:gd name="T65" fmla="*/ 95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2" h="139">
                <a:moveTo>
                  <a:pt x="133" y="95"/>
                </a:moveTo>
                <a:cubicBezTo>
                  <a:pt x="126" y="87"/>
                  <a:pt x="115" y="86"/>
                  <a:pt x="106" y="89"/>
                </a:cubicBezTo>
                <a:cubicBezTo>
                  <a:pt x="83" y="67"/>
                  <a:pt x="83" y="67"/>
                  <a:pt x="83" y="67"/>
                </a:cubicBezTo>
                <a:cubicBezTo>
                  <a:pt x="111" y="39"/>
                  <a:pt x="111" y="39"/>
                  <a:pt x="111" y="39"/>
                </a:cubicBezTo>
                <a:cubicBezTo>
                  <a:pt x="119" y="38"/>
                  <a:pt x="119" y="38"/>
                  <a:pt x="119" y="38"/>
                </a:cubicBezTo>
                <a:cubicBezTo>
                  <a:pt x="133" y="16"/>
                  <a:pt x="133" y="16"/>
                  <a:pt x="133" y="16"/>
                </a:cubicBezTo>
                <a:cubicBezTo>
                  <a:pt x="125" y="9"/>
                  <a:pt x="125" y="9"/>
                  <a:pt x="125" y="9"/>
                </a:cubicBezTo>
                <a:cubicBezTo>
                  <a:pt x="104" y="23"/>
                  <a:pt x="104" y="23"/>
                  <a:pt x="104" y="23"/>
                </a:cubicBezTo>
                <a:cubicBezTo>
                  <a:pt x="103" y="30"/>
                  <a:pt x="103" y="30"/>
                  <a:pt x="103" y="30"/>
                </a:cubicBezTo>
                <a:cubicBezTo>
                  <a:pt x="75" y="58"/>
                  <a:pt x="75" y="58"/>
                  <a:pt x="75" y="58"/>
                </a:cubicBezTo>
                <a:cubicBezTo>
                  <a:pt x="51" y="34"/>
                  <a:pt x="51" y="34"/>
                  <a:pt x="51" y="34"/>
                </a:cubicBezTo>
                <a:cubicBezTo>
                  <a:pt x="54" y="25"/>
                  <a:pt x="52" y="14"/>
                  <a:pt x="45" y="7"/>
                </a:cubicBezTo>
                <a:cubicBezTo>
                  <a:pt x="41" y="2"/>
                  <a:pt x="35" y="0"/>
                  <a:pt x="29" y="0"/>
                </a:cubicBezTo>
                <a:cubicBezTo>
                  <a:pt x="39" y="10"/>
                  <a:pt x="39" y="10"/>
                  <a:pt x="39" y="10"/>
                </a:cubicBezTo>
                <a:cubicBezTo>
                  <a:pt x="35" y="27"/>
                  <a:pt x="35" y="27"/>
                  <a:pt x="35" y="27"/>
                </a:cubicBezTo>
                <a:cubicBezTo>
                  <a:pt x="18" y="32"/>
                  <a:pt x="18" y="32"/>
                  <a:pt x="18" y="32"/>
                </a:cubicBezTo>
                <a:cubicBezTo>
                  <a:pt x="3" y="17"/>
                  <a:pt x="3" y="17"/>
                  <a:pt x="3" y="17"/>
                </a:cubicBezTo>
                <a:cubicBezTo>
                  <a:pt x="0" y="26"/>
                  <a:pt x="3" y="36"/>
                  <a:pt x="9" y="43"/>
                </a:cubicBezTo>
                <a:cubicBezTo>
                  <a:pt x="17" y="50"/>
                  <a:pt x="28" y="52"/>
                  <a:pt x="37" y="48"/>
                </a:cubicBezTo>
                <a:cubicBezTo>
                  <a:pt x="58" y="70"/>
                  <a:pt x="58" y="70"/>
                  <a:pt x="58" y="70"/>
                </a:cubicBezTo>
                <a:cubicBezTo>
                  <a:pt x="12" y="115"/>
                  <a:pt x="12" y="115"/>
                  <a:pt x="12" y="115"/>
                </a:cubicBezTo>
                <a:cubicBezTo>
                  <a:pt x="9" y="119"/>
                  <a:pt x="9" y="125"/>
                  <a:pt x="12" y="129"/>
                </a:cubicBezTo>
                <a:cubicBezTo>
                  <a:pt x="13" y="130"/>
                  <a:pt x="13" y="130"/>
                  <a:pt x="13" y="130"/>
                </a:cubicBezTo>
                <a:cubicBezTo>
                  <a:pt x="17" y="133"/>
                  <a:pt x="23" y="133"/>
                  <a:pt x="26" y="130"/>
                </a:cubicBezTo>
                <a:cubicBezTo>
                  <a:pt x="72" y="84"/>
                  <a:pt x="72" y="84"/>
                  <a:pt x="72" y="84"/>
                </a:cubicBezTo>
                <a:cubicBezTo>
                  <a:pt x="92" y="103"/>
                  <a:pt x="92" y="103"/>
                  <a:pt x="92" y="103"/>
                </a:cubicBezTo>
                <a:cubicBezTo>
                  <a:pt x="88" y="112"/>
                  <a:pt x="90" y="123"/>
                  <a:pt x="97" y="131"/>
                </a:cubicBezTo>
                <a:cubicBezTo>
                  <a:pt x="103" y="136"/>
                  <a:pt x="111" y="139"/>
                  <a:pt x="119" y="138"/>
                </a:cubicBezTo>
                <a:cubicBezTo>
                  <a:pt x="105" y="124"/>
                  <a:pt x="105" y="124"/>
                  <a:pt x="105" y="124"/>
                </a:cubicBezTo>
                <a:cubicBezTo>
                  <a:pt x="109" y="110"/>
                  <a:pt x="109" y="110"/>
                  <a:pt x="109" y="110"/>
                </a:cubicBezTo>
                <a:cubicBezTo>
                  <a:pt x="123" y="106"/>
                  <a:pt x="123" y="106"/>
                  <a:pt x="123" y="106"/>
                </a:cubicBezTo>
                <a:cubicBezTo>
                  <a:pt x="139" y="122"/>
                  <a:pt x="139" y="122"/>
                  <a:pt x="139" y="122"/>
                </a:cubicBezTo>
                <a:cubicBezTo>
                  <a:pt x="142" y="113"/>
                  <a:pt x="140" y="102"/>
                  <a:pt x="133" y="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08" tIns="60954" rIns="121908" bIns="60954" numCol="1" anchor="t" anchorCtr="0" compatLnSpc="1"/>
          <a:lstStyle/>
          <a:p>
            <a:endParaRPr lang="en-US">
              <a:latin typeface="+mn-ea"/>
            </a:endParaRPr>
          </a:p>
        </p:txBody>
      </p:sp>
      <p:sp>
        <p:nvSpPr>
          <p:cNvPr id="23" name="Freeform 160"/>
          <p:cNvSpPr/>
          <p:nvPr/>
        </p:nvSpPr>
        <p:spPr bwMode="auto">
          <a:xfrm>
            <a:off x="4552420" y="2514885"/>
            <a:ext cx="501585" cy="319617"/>
          </a:xfrm>
          <a:custGeom>
            <a:avLst/>
            <a:gdLst>
              <a:gd name="T0" fmla="*/ 163 w 163"/>
              <a:gd name="T1" fmla="*/ 70 h 104"/>
              <a:gd name="T2" fmla="*/ 129 w 163"/>
              <a:gd name="T3" fmla="*/ 37 h 104"/>
              <a:gd name="T4" fmla="*/ 119 w 163"/>
              <a:gd name="T5" fmla="*/ 38 h 104"/>
              <a:gd name="T6" fmla="*/ 77 w 163"/>
              <a:gd name="T7" fmla="*/ 0 h 104"/>
              <a:gd name="T8" fmla="*/ 34 w 163"/>
              <a:gd name="T9" fmla="*/ 42 h 104"/>
              <a:gd name="T10" fmla="*/ 35 w 163"/>
              <a:gd name="T11" fmla="*/ 51 h 104"/>
              <a:gd name="T12" fmla="*/ 27 w 163"/>
              <a:gd name="T13" fmla="*/ 51 h 104"/>
              <a:gd name="T14" fmla="*/ 0 w 163"/>
              <a:gd name="T15" fmla="*/ 77 h 104"/>
              <a:gd name="T16" fmla="*/ 27 w 163"/>
              <a:gd name="T17" fmla="*/ 104 h 104"/>
              <a:gd name="T18" fmla="*/ 132 w 163"/>
              <a:gd name="T19" fmla="*/ 104 h 104"/>
              <a:gd name="T20" fmla="*/ 152 w 163"/>
              <a:gd name="T21" fmla="*/ 95 h 104"/>
              <a:gd name="T22" fmla="*/ 163 w 163"/>
              <a:gd name="T23" fmla="*/ 70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63" h="104">
                <a:moveTo>
                  <a:pt x="163" y="70"/>
                </a:moveTo>
                <a:cubicBezTo>
                  <a:pt x="163" y="52"/>
                  <a:pt x="148" y="37"/>
                  <a:pt x="129" y="37"/>
                </a:cubicBezTo>
                <a:cubicBezTo>
                  <a:pt x="126" y="37"/>
                  <a:pt x="122" y="37"/>
                  <a:pt x="119" y="38"/>
                </a:cubicBezTo>
                <a:cubicBezTo>
                  <a:pt x="117" y="17"/>
                  <a:pt x="99" y="0"/>
                  <a:pt x="77" y="0"/>
                </a:cubicBezTo>
                <a:cubicBezTo>
                  <a:pt x="53" y="0"/>
                  <a:pt x="34" y="19"/>
                  <a:pt x="34" y="42"/>
                </a:cubicBezTo>
                <a:cubicBezTo>
                  <a:pt x="34" y="45"/>
                  <a:pt x="34" y="48"/>
                  <a:pt x="35" y="51"/>
                </a:cubicBezTo>
                <a:cubicBezTo>
                  <a:pt x="27" y="51"/>
                  <a:pt x="27" y="51"/>
                  <a:pt x="27" y="51"/>
                </a:cubicBezTo>
                <a:cubicBezTo>
                  <a:pt x="12" y="51"/>
                  <a:pt x="0" y="63"/>
                  <a:pt x="0" y="77"/>
                </a:cubicBezTo>
                <a:cubicBezTo>
                  <a:pt x="0" y="92"/>
                  <a:pt x="12" y="104"/>
                  <a:pt x="27" y="104"/>
                </a:cubicBezTo>
                <a:cubicBezTo>
                  <a:pt x="132" y="104"/>
                  <a:pt x="132" y="104"/>
                  <a:pt x="132" y="104"/>
                </a:cubicBezTo>
                <a:cubicBezTo>
                  <a:pt x="140" y="104"/>
                  <a:pt x="147" y="100"/>
                  <a:pt x="152" y="95"/>
                </a:cubicBezTo>
                <a:cubicBezTo>
                  <a:pt x="159" y="89"/>
                  <a:pt x="163" y="80"/>
                  <a:pt x="163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08" tIns="60954" rIns="121908" bIns="60954" numCol="1" anchor="t" anchorCtr="0" compatLnSpc="1"/>
          <a:lstStyle/>
          <a:p>
            <a:endParaRPr lang="en-US">
              <a:latin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二叉平衡树的删除</a:t>
            </a:r>
            <a:endParaRPr lang="zh-CN" altLang="en-US" dirty="0"/>
          </a:p>
        </p:txBody>
      </p:sp>
      <p:sp>
        <p:nvSpPr>
          <p:cNvPr id="3" name="下箭头 2"/>
          <p:cNvSpPr/>
          <p:nvPr/>
        </p:nvSpPr>
        <p:spPr>
          <a:xfrm>
            <a:off x="7364730" y="4665345"/>
            <a:ext cx="321310" cy="91821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下箭头 3"/>
          <p:cNvSpPr/>
          <p:nvPr/>
        </p:nvSpPr>
        <p:spPr>
          <a:xfrm>
            <a:off x="9894570" y="4653915"/>
            <a:ext cx="297815" cy="9296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637655" y="5603240"/>
            <a:ext cx="1859280" cy="10013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gofaright</a:t>
            </a:r>
            <a:endParaRPr lang="en-US" altLang="zh-CN"/>
          </a:p>
        </p:txBody>
      </p:sp>
      <p:sp>
        <p:nvSpPr>
          <p:cNvPr id="11" name="矩形 10"/>
          <p:cNvSpPr/>
          <p:nvPr/>
        </p:nvSpPr>
        <p:spPr>
          <a:xfrm>
            <a:off x="9223375" y="5615305"/>
            <a:ext cx="1740535" cy="1000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gofarleft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7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7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7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7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 animBg="1"/>
      <p:bldP spid="11" grpId="0" animBg="1"/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二叉平衡树的删除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540" y="585470"/>
            <a:ext cx="7858125" cy="62579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3720" y="604520"/>
            <a:ext cx="7077075" cy="62388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3190" y="604520"/>
            <a:ext cx="7029450" cy="3114675"/>
          </a:xfrm>
          <a:prstGeom prst="rect">
            <a:avLst/>
          </a:prstGeom>
        </p:spPr>
      </p:pic>
      <p:sp>
        <p:nvSpPr>
          <p:cNvPr id="6" name="椭圆形标注 5"/>
          <p:cNvSpPr/>
          <p:nvPr/>
        </p:nvSpPr>
        <p:spPr>
          <a:xfrm>
            <a:off x="8108950" y="3219450"/>
            <a:ext cx="4123690" cy="2717165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思路就是：递归找到要删除的节点，若找到判断左子树和右子树的情况，同时在进行删除工作后，再次判断是否平衡，从删除顶点向上递归判断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二叉平衡树的删除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4315" y="775970"/>
            <a:ext cx="5721350" cy="37236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5665" y="1052195"/>
            <a:ext cx="6010275" cy="344741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0565" y="3111500"/>
            <a:ext cx="5893435" cy="36506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标题 2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二叉平衡树一些其他基本的函数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937260"/>
            <a:ext cx="5695950" cy="36957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470650" y="1038860"/>
            <a:ext cx="4290695" cy="28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gofarleft()</a:t>
            </a:r>
            <a:endParaRPr lang="en-US" altLang="zh-CN"/>
          </a:p>
          <a:p>
            <a:pPr algn="ctr"/>
            <a:r>
              <a:rPr lang="en-US" altLang="zh-CN"/>
              <a:t>gofaright()</a:t>
            </a:r>
            <a:endParaRPr lang="en-US" altLang="zh-CN"/>
          </a:p>
          <a:p>
            <a:pPr algn="ctr"/>
            <a:r>
              <a:rPr lang="en-US" altLang="zh-CN"/>
              <a:t>inordervisit()</a:t>
            </a:r>
            <a:endParaRPr lang="en-US" altLang="zh-CN"/>
          </a:p>
          <a:p>
            <a:pPr algn="ctr"/>
            <a:r>
              <a:rPr lang="en-US" altLang="zh-CN"/>
              <a:t>previsit()</a:t>
            </a:r>
            <a:endParaRPr lang="en-US" altLang="zh-CN"/>
          </a:p>
          <a:p>
            <a:pPr algn="ctr"/>
            <a:r>
              <a:rPr lang="en-US" altLang="zh-CN"/>
              <a:t>height()</a:t>
            </a:r>
            <a:endParaRPr lang="en-US" altLang="zh-CN"/>
          </a:p>
          <a:p>
            <a:pPr algn="ctr"/>
            <a:r>
              <a:rPr lang="en-US" altLang="zh-CN"/>
              <a:t>add()</a:t>
            </a:r>
            <a:endParaRPr lang="en-US" altLang="zh-CN"/>
          </a:p>
          <a:p>
            <a:pPr algn="ctr"/>
            <a:r>
              <a:rPr lang="en-US" altLang="zh-CN"/>
              <a:t>menu()</a:t>
            </a:r>
            <a:endParaRPr lang="en-US" altLang="zh-CN"/>
          </a:p>
          <a:p>
            <a:pPr algn="ctr"/>
            <a:endParaRPr lang="en-US" altLang="zh-CN"/>
          </a:p>
          <a:p>
            <a:pPr algn="ctr"/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" y="4632960"/>
            <a:ext cx="2914650" cy="138112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9505" y="3213735"/>
            <a:ext cx="4619625" cy="36480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2350" y="3880485"/>
            <a:ext cx="3124200" cy="29813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9040" y="4285615"/>
            <a:ext cx="3190875" cy="2171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123457" y="1539266"/>
            <a:ext cx="1471589" cy="1355092"/>
            <a:chOff x="1455857" y="2155535"/>
            <a:chExt cx="798864" cy="735623"/>
          </a:xfrm>
        </p:grpSpPr>
        <p:sp>
          <p:nvSpPr>
            <p:cNvPr id="3" name="矩形 2"/>
            <p:cNvSpPr/>
            <p:nvPr/>
          </p:nvSpPr>
          <p:spPr>
            <a:xfrm>
              <a:off x="1644486" y="2280923"/>
              <a:ext cx="610235" cy="610235"/>
            </a:xfrm>
            <a:prstGeom prst="rect">
              <a:avLst/>
            </a:prstGeom>
            <a:noFill/>
            <a:ln w="22225">
              <a:solidFill>
                <a:srgbClr val="668CB7">
                  <a:alpha val="9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1516216" y="2180593"/>
              <a:ext cx="581660" cy="553720"/>
            </a:xfrm>
            <a:prstGeom prst="rect">
              <a:avLst/>
            </a:prstGeom>
            <a:solidFill>
              <a:srgbClr val="668CB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455857" y="2155535"/>
              <a:ext cx="685800" cy="555434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5400" dirty="0" smtClean="0">
                  <a:solidFill>
                    <a:schemeClr val="bg1"/>
                  </a:solidFill>
                  <a:latin typeface="Impact" panose="020B0806030902050204" pitchFamily="34" charset="0"/>
                  <a:ea typeface="华文中宋" panose="02010600040101010101" charset="-122"/>
                </a:rPr>
                <a:t>03</a:t>
              </a:r>
              <a:endParaRPr lang="en-US" altLang="zh-CN" sz="5400" dirty="0">
                <a:solidFill>
                  <a:schemeClr val="bg1"/>
                </a:solidFill>
                <a:latin typeface="Impact" panose="020B0806030902050204" pitchFamily="34" charset="0"/>
                <a:ea typeface="华文中宋" panose="02010600040101010101" charset="-122"/>
              </a:endParaRPr>
            </a:p>
          </p:txBody>
        </p:sp>
      </p:grpSp>
      <p:sp>
        <p:nvSpPr>
          <p:cNvPr id="6" name="TextBox 8"/>
          <p:cNvSpPr txBox="1"/>
          <p:nvPr/>
        </p:nvSpPr>
        <p:spPr>
          <a:xfrm>
            <a:off x="3179445" y="3150235"/>
            <a:ext cx="5879465" cy="859155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/>
            <a:r>
              <a:rPr lang="zh-CN" altLang="en-US" sz="4800" dirty="0">
                <a:solidFill>
                  <a:srgbClr val="668CB7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</a:rPr>
              <a:t>二叉平衡树的可视化</a:t>
            </a:r>
            <a:endParaRPr lang="zh-CN" altLang="en-US" sz="4800" dirty="0">
              <a:solidFill>
                <a:srgbClr val="668CB7"/>
              </a:solidFill>
              <a:latin typeface="方正尚酷简体" panose="03000509000000000000" pitchFamily="65" charset="-122"/>
              <a:ea typeface="方正尚酷简体" panose="03000509000000000000" pitchFamily="65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3551087" y="4060280"/>
            <a:ext cx="480305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975507" y="4157460"/>
            <a:ext cx="3954215" cy="440055"/>
          </a:xfrm>
          <a:prstGeom prst="rect">
            <a:avLst/>
          </a:prstGeom>
          <a:noFill/>
        </p:spPr>
        <p:txBody>
          <a:bodyPr wrap="square" lIns="121917" tIns="60958" rIns="121917" bIns="60958">
            <a:spAutoFit/>
          </a:bodyPr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charset="-122"/>
              </a:rPr>
              <a:t>html&amp;&amp;java script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charset="-122"/>
              </a:rPr>
              <a:t>语言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标题 2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二叉平衡树的可视化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3121660" y="775970"/>
            <a:ext cx="77114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       java script &amp;&amp;html  </a:t>
            </a:r>
            <a:r>
              <a:rPr lang="zh-CN" altLang="en-US"/>
              <a:t>实现平衡二叉树的可视化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30" y="1144270"/>
            <a:ext cx="10962005" cy="566229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2260" y="1294765"/>
            <a:ext cx="8039735" cy="5511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123457" y="1539266"/>
            <a:ext cx="1471589" cy="1355092"/>
            <a:chOff x="1455857" y="2155535"/>
            <a:chExt cx="798864" cy="735623"/>
          </a:xfrm>
        </p:grpSpPr>
        <p:sp>
          <p:nvSpPr>
            <p:cNvPr id="3" name="矩形 2"/>
            <p:cNvSpPr/>
            <p:nvPr/>
          </p:nvSpPr>
          <p:spPr>
            <a:xfrm>
              <a:off x="1644486" y="2280923"/>
              <a:ext cx="610235" cy="610235"/>
            </a:xfrm>
            <a:prstGeom prst="rect">
              <a:avLst/>
            </a:prstGeom>
            <a:noFill/>
            <a:ln w="22225">
              <a:solidFill>
                <a:srgbClr val="668CB7">
                  <a:alpha val="9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1516216" y="2180593"/>
              <a:ext cx="581660" cy="553720"/>
            </a:xfrm>
            <a:prstGeom prst="rect">
              <a:avLst/>
            </a:prstGeom>
            <a:solidFill>
              <a:srgbClr val="668CB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455857" y="2155535"/>
              <a:ext cx="685800" cy="555434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5400" dirty="0" smtClean="0">
                  <a:solidFill>
                    <a:schemeClr val="bg1"/>
                  </a:solidFill>
                  <a:latin typeface="Impact" panose="020B0806030902050204" pitchFamily="34" charset="0"/>
                  <a:ea typeface="华文中宋" panose="02010600040101010101" charset="-122"/>
                </a:rPr>
                <a:t>04</a:t>
              </a:r>
              <a:endParaRPr lang="en-US" altLang="zh-CN" sz="5400" dirty="0">
                <a:solidFill>
                  <a:schemeClr val="bg1"/>
                </a:solidFill>
                <a:latin typeface="Impact" panose="020B0806030902050204" pitchFamily="34" charset="0"/>
                <a:ea typeface="华文中宋" panose="02010600040101010101" charset="-122"/>
              </a:endParaRPr>
            </a:p>
          </p:txBody>
        </p:sp>
      </p:grpSp>
      <p:sp>
        <p:nvSpPr>
          <p:cNvPr id="6" name="TextBox 8"/>
          <p:cNvSpPr txBox="1"/>
          <p:nvPr/>
        </p:nvSpPr>
        <p:spPr>
          <a:xfrm>
            <a:off x="3179240" y="3149921"/>
            <a:ext cx="5546746" cy="859155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/>
            <a:r>
              <a:rPr lang="zh-CN" altLang="en-US" sz="4800" dirty="0">
                <a:solidFill>
                  <a:srgbClr val="668CB7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</a:rPr>
              <a:t>动画</a:t>
            </a:r>
            <a:r>
              <a:rPr lang="zh-CN" altLang="en-US" sz="4800" dirty="0">
                <a:solidFill>
                  <a:srgbClr val="668CB7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</a:rPr>
              <a:t>演示</a:t>
            </a:r>
            <a:endParaRPr lang="zh-CN" altLang="en-US" sz="4800" dirty="0">
              <a:solidFill>
                <a:srgbClr val="668CB7"/>
              </a:solidFill>
              <a:latin typeface="方正尚酷简体" panose="03000509000000000000" pitchFamily="65" charset="-122"/>
              <a:ea typeface="方正尚酷简体" panose="03000509000000000000" pitchFamily="65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3551087" y="4060280"/>
            <a:ext cx="480305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六角星 7">
            <a:hlinkClick r:id="rId1" action="ppaction://hlinkfile"/>
          </p:cNvPr>
          <p:cNvSpPr/>
          <p:nvPr/>
        </p:nvSpPr>
        <p:spPr>
          <a:xfrm>
            <a:off x="9402445" y="4435475"/>
            <a:ext cx="1442085" cy="1680210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149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123457" y="1539266"/>
            <a:ext cx="1471589" cy="1355092"/>
            <a:chOff x="1455857" y="2155535"/>
            <a:chExt cx="798864" cy="735623"/>
          </a:xfrm>
        </p:grpSpPr>
        <p:sp>
          <p:nvSpPr>
            <p:cNvPr id="3" name="矩形 2"/>
            <p:cNvSpPr/>
            <p:nvPr/>
          </p:nvSpPr>
          <p:spPr>
            <a:xfrm>
              <a:off x="1644486" y="2280923"/>
              <a:ext cx="610235" cy="610235"/>
            </a:xfrm>
            <a:prstGeom prst="rect">
              <a:avLst/>
            </a:prstGeom>
            <a:noFill/>
            <a:ln w="22225">
              <a:solidFill>
                <a:srgbClr val="668CB7">
                  <a:alpha val="9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1516216" y="2180593"/>
              <a:ext cx="581660" cy="553720"/>
            </a:xfrm>
            <a:prstGeom prst="rect">
              <a:avLst/>
            </a:prstGeom>
            <a:solidFill>
              <a:srgbClr val="668CB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455857" y="2155535"/>
              <a:ext cx="685800" cy="62324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5400" dirty="0" smtClean="0">
                  <a:solidFill>
                    <a:schemeClr val="bg1"/>
                  </a:solidFill>
                  <a:latin typeface="Impact" panose="020B0806030902050204" pitchFamily="34" charset="0"/>
                  <a:ea typeface="华文中宋" panose="02010600040101010101" charset="-122"/>
                </a:rPr>
                <a:t>05</a:t>
              </a:r>
              <a:endParaRPr lang="en-US" altLang="zh-CN" sz="5400" dirty="0">
                <a:solidFill>
                  <a:schemeClr val="bg1"/>
                </a:solidFill>
                <a:latin typeface="Impact" panose="020B0806030902050204" pitchFamily="34" charset="0"/>
                <a:ea typeface="华文中宋" panose="02010600040101010101" charset="-122"/>
              </a:endParaRPr>
            </a:p>
          </p:txBody>
        </p:sp>
      </p:grpSp>
      <p:sp>
        <p:nvSpPr>
          <p:cNvPr id="6" name="TextBox 8"/>
          <p:cNvSpPr txBox="1"/>
          <p:nvPr/>
        </p:nvSpPr>
        <p:spPr>
          <a:xfrm>
            <a:off x="3179240" y="3149921"/>
            <a:ext cx="5546746" cy="859155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/>
            <a:r>
              <a:rPr lang="zh-CN" altLang="en-US" sz="4800" dirty="0">
                <a:solidFill>
                  <a:srgbClr val="668CB7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</a:rPr>
              <a:t>遇到的问题</a:t>
            </a:r>
            <a:endParaRPr lang="zh-CN" altLang="en-US" sz="4800" dirty="0">
              <a:solidFill>
                <a:srgbClr val="668CB7"/>
              </a:solidFill>
              <a:latin typeface="方正尚酷简体" panose="03000509000000000000" pitchFamily="65" charset="-122"/>
              <a:ea typeface="方正尚酷简体" panose="03000509000000000000" pitchFamily="65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3551087" y="4060280"/>
            <a:ext cx="480305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34318" y="1259944"/>
            <a:ext cx="34213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solidFill>
                  <a:srgbClr val="668CB7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</a:rPr>
              <a:t>目录</a:t>
            </a:r>
            <a:r>
              <a:rPr lang="zh-CN" altLang="en-US" sz="4000" dirty="0" smtClean="0">
                <a:solidFill>
                  <a:srgbClr val="668CB7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</a:rPr>
              <a:t>页</a:t>
            </a:r>
            <a:r>
              <a:rPr lang="en-US" altLang="zh-CN" sz="2800" dirty="0" smtClean="0">
                <a:solidFill>
                  <a:srgbClr val="668CB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2800" i="1" dirty="0">
                <a:solidFill>
                  <a:srgbClr val="668CB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2800" i="1" dirty="0">
              <a:solidFill>
                <a:srgbClr val="668CB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平行四边形 2"/>
          <p:cNvSpPr/>
          <p:nvPr/>
        </p:nvSpPr>
        <p:spPr>
          <a:xfrm>
            <a:off x="3883373" y="2213853"/>
            <a:ext cx="1091728" cy="604156"/>
          </a:xfrm>
          <a:prstGeom prst="parallelogram">
            <a:avLst>
              <a:gd name="adj" fmla="val 0"/>
            </a:avLst>
          </a:prstGeom>
          <a:solidFill>
            <a:srgbClr val="668C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 smtClean="0">
                <a:solidFill>
                  <a:schemeClr val="bg1"/>
                </a:solidFill>
                <a:latin typeface="锐字巅峰粗黑简1.0" panose="02000500000000000000" pitchFamily="2" charset="-122"/>
                <a:ea typeface="锐字巅峰粗黑简1.0" panose="02000500000000000000" pitchFamily="2" charset="-122"/>
              </a:rPr>
              <a:t>01</a:t>
            </a:r>
            <a:endParaRPr lang="zh-CN" altLang="en-US" sz="3600" dirty="0">
              <a:solidFill>
                <a:schemeClr val="bg1"/>
              </a:solidFill>
              <a:latin typeface="锐字巅峰粗黑简1.0" panose="02000500000000000000" pitchFamily="2" charset="-122"/>
              <a:ea typeface="锐字巅峰粗黑简1.0" panose="02000500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240856" y="2274344"/>
            <a:ext cx="30276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668CB7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</a:rPr>
              <a:t>二叉平衡</a:t>
            </a:r>
            <a:r>
              <a:rPr lang="zh-CN" altLang="en-US" sz="2800" dirty="0">
                <a:solidFill>
                  <a:srgbClr val="668CB7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</a:rPr>
              <a:t>树的构建</a:t>
            </a:r>
            <a:endParaRPr lang="zh-CN" altLang="en-US" sz="2800" dirty="0">
              <a:solidFill>
                <a:srgbClr val="668CB7"/>
              </a:solidFill>
              <a:latin typeface="方正尚酷简体" panose="03000509000000000000" pitchFamily="65" charset="-122"/>
              <a:ea typeface="方正尚酷简体" panose="03000509000000000000" pitchFamily="65" charset="-122"/>
            </a:endParaRPr>
          </a:p>
        </p:txBody>
      </p:sp>
      <p:sp>
        <p:nvSpPr>
          <p:cNvPr id="5" name="平行四边形 4"/>
          <p:cNvSpPr/>
          <p:nvPr/>
        </p:nvSpPr>
        <p:spPr>
          <a:xfrm>
            <a:off x="3883373" y="3048290"/>
            <a:ext cx="1091728" cy="604156"/>
          </a:xfrm>
          <a:prstGeom prst="parallelogram">
            <a:avLst>
              <a:gd name="adj" fmla="val 0"/>
            </a:avLst>
          </a:prstGeom>
          <a:solidFill>
            <a:srgbClr val="668C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 smtClean="0">
                <a:solidFill>
                  <a:schemeClr val="bg1"/>
                </a:solidFill>
                <a:latin typeface="锐字巅峰粗黑简1.0" panose="02000500000000000000" pitchFamily="2" charset="-122"/>
                <a:ea typeface="锐字巅峰粗黑简1.0" panose="02000500000000000000" pitchFamily="2" charset="-122"/>
              </a:rPr>
              <a:t>02</a:t>
            </a:r>
            <a:endParaRPr lang="zh-CN" altLang="en-US" sz="3600" dirty="0">
              <a:solidFill>
                <a:schemeClr val="bg1"/>
              </a:solidFill>
              <a:latin typeface="锐字巅峰粗黑简1.0" panose="02000500000000000000" pitchFamily="2" charset="-122"/>
              <a:ea typeface="锐字巅峰粗黑简1.0" panose="020005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40856" y="3119475"/>
            <a:ext cx="4094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800" dirty="0">
                <a:solidFill>
                  <a:srgbClr val="668CB7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</a:rPr>
              <a:t>二叉平衡树的插入，</a:t>
            </a:r>
            <a:r>
              <a:rPr lang="zh-CN" altLang="en-US" sz="2800" dirty="0">
                <a:solidFill>
                  <a:srgbClr val="668CB7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  <a:sym typeface="+mn-ea"/>
              </a:rPr>
              <a:t>删除</a:t>
            </a:r>
            <a:endParaRPr lang="zh-CN" altLang="en-US" sz="2800" dirty="0">
              <a:solidFill>
                <a:srgbClr val="668CB7"/>
              </a:solidFill>
              <a:latin typeface="方正尚酷简体" panose="03000509000000000000" pitchFamily="65" charset="-122"/>
              <a:ea typeface="方正尚酷简体" panose="03000509000000000000" pitchFamily="65" charset="-122"/>
            </a:endParaRPr>
          </a:p>
        </p:txBody>
      </p:sp>
      <p:sp>
        <p:nvSpPr>
          <p:cNvPr id="7" name="平行四边形 6"/>
          <p:cNvSpPr/>
          <p:nvPr/>
        </p:nvSpPr>
        <p:spPr>
          <a:xfrm>
            <a:off x="3883373" y="3882727"/>
            <a:ext cx="1091728" cy="604156"/>
          </a:xfrm>
          <a:prstGeom prst="parallelogram">
            <a:avLst>
              <a:gd name="adj" fmla="val 0"/>
            </a:avLst>
          </a:prstGeom>
          <a:solidFill>
            <a:srgbClr val="668C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 smtClean="0">
                <a:solidFill>
                  <a:schemeClr val="bg1"/>
                </a:solidFill>
                <a:latin typeface="锐字巅峰粗黑简1.0" panose="02000500000000000000" pitchFamily="2" charset="-122"/>
                <a:ea typeface="锐字巅峰粗黑简1.0" panose="02000500000000000000" pitchFamily="2" charset="-122"/>
              </a:rPr>
              <a:t>03</a:t>
            </a:r>
            <a:endParaRPr lang="zh-CN" altLang="en-US" sz="3600" dirty="0">
              <a:solidFill>
                <a:schemeClr val="bg1"/>
              </a:solidFill>
              <a:latin typeface="锐字巅峰粗黑简1.0" panose="02000500000000000000" pitchFamily="2" charset="-122"/>
              <a:ea typeface="锐字巅峰粗黑简1.0" panose="020005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240856" y="3964606"/>
            <a:ext cx="3383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800" dirty="0">
                <a:solidFill>
                  <a:srgbClr val="668CB7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  <a:sym typeface="+mn-ea"/>
              </a:rPr>
              <a:t>二叉平衡树的可视化</a:t>
            </a:r>
            <a:endParaRPr lang="zh-CN" altLang="en-US" sz="2800" dirty="0">
              <a:solidFill>
                <a:srgbClr val="668CB7"/>
              </a:solidFill>
              <a:latin typeface="方正尚酷简体" panose="03000509000000000000" pitchFamily="65" charset="-122"/>
              <a:ea typeface="方正尚酷简体" panose="03000509000000000000" pitchFamily="65" charset="-122"/>
            </a:endParaRPr>
          </a:p>
        </p:txBody>
      </p:sp>
      <p:sp>
        <p:nvSpPr>
          <p:cNvPr id="9" name="平行四边形 8"/>
          <p:cNvSpPr/>
          <p:nvPr/>
        </p:nvSpPr>
        <p:spPr>
          <a:xfrm>
            <a:off x="3883373" y="4717163"/>
            <a:ext cx="1091728" cy="604156"/>
          </a:xfrm>
          <a:prstGeom prst="parallelogram">
            <a:avLst>
              <a:gd name="adj" fmla="val 0"/>
            </a:avLst>
          </a:prstGeom>
          <a:solidFill>
            <a:srgbClr val="668C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 smtClean="0">
                <a:solidFill>
                  <a:schemeClr val="bg1"/>
                </a:solidFill>
                <a:latin typeface="锐字巅峰粗黑简1.0" panose="02000500000000000000" pitchFamily="2" charset="-122"/>
                <a:ea typeface="锐字巅峰粗黑简1.0" panose="02000500000000000000" pitchFamily="2" charset="-122"/>
              </a:rPr>
              <a:t>04</a:t>
            </a:r>
            <a:endParaRPr lang="zh-CN" altLang="en-US" sz="3600" dirty="0">
              <a:solidFill>
                <a:schemeClr val="bg1"/>
              </a:solidFill>
              <a:latin typeface="锐字巅峰粗黑简1.0" panose="02000500000000000000" pitchFamily="2" charset="-122"/>
              <a:ea typeface="锐字巅峰粗黑简1.0" panose="02000500000000000000" pitchFamily="2" charset="-122"/>
            </a:endParaRPr>
          </a:p>
        </p:txBody>
      </p:sp>
      <p:sp>
        <p:nvSpPr>
          <p:cNvPr id="12" name="平行四边形 11"/>
          <p:cNvSpPr/>
          <p:nvPr/>
        </p:nvSpPr>
        <p:spPr>
          <a:xfrm>
            <a:off x="3883373" y="5598543"/>
            <a:ext cx="1091728" cy="604156"/>
          </a:xfrm>
          <a:prstGeom prst="parallelogram">
            <a:avLst>
              <a:gd name="adj" fmla="val 0"/>
            </a:avLst>
          </a:prstGeom>
          <a:solidFill>
            <a:srgbClr val="668C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3600" dirty="0" smtClean="0">
                <a:solidFill>
                  <a:schemeClr val="bg1"/>
                </a:solidFill>
                <a:latin typeface="锐字巅峰粗黑简1.0" panose="02000500000000000000" pitchFamily="2" charset="-122"/>
                <a:ea typeface="锐字巅峰粗黑简1.0" panose="02000500000000000000" pitchFamily="2" charset="-122"/>
              </a:rPr>
              <a:t>05</a:t>
            </a:r>
            <a:endParaRPr lang="zh-CN" altLang="en-US" sz="3600" dirty="0">
              <a:solidFill>
                <a:schemeClr val="bg1"/>
              </a:solidFill>
              <a:latin typeface="锐字巅峰粗黑简1.0" panose="02000500000000000000" pitchFamily="2" charset="-122"/>
              <a:ea typeface="锐字巅峰粗黑简1.0" panose="02000500000000000000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348605" y="5639435"/>
            <a:ext cx="32594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dirty="0">
                <a:solidFill>
                  <a:srgbClr val="668CB7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  <a:sym typeface="+mn-ea"/>
              </a:rPr>
              <a:t>遇到的问题</a:t>
            </a:r>
            <a:endParaRPr lang="zh-CN" altLang="en-US" sz="2800" dirty="0">
              <a:solidFill>
                <a:srgbClr val="668CB7"/>
              </a:solidFill>
              <a:latin typeface="方正尚酷简体" panose="03000509000000000000" pitchFamily="65" charset="-122"/>
              <a:ea typeface="方正尚酷简体" panose="03000509000000000000" pitchFamily="65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348605" y="4761865"/>
            <a:ext cx="35991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dirty="0">
                <a:solidFill>
                  <a:srgbClr val="668CB7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  <a:sym typeface="+mn-ea"/>
              </a:rPr>
              <a:t>程序演示</a:t>
            </a:r>
            <a:endParaRPr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/>
      <p:bldP spid="5" grpId="0" animBg="1"/>
      <p:bldP spid="6" grpId="0"/>
      <p:bldP spid="7" grpId="0" animBg="1"/>
      <p:bldP spid="8" grpId="0"/>
      <p:bldP spid="9" grpId="0" animBg="1"/>
      <p:bldP spid="12" grpId="0" bldLvl="0" animBg="1"/>
      <p:bldP spid="16" grpId="0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Block Arc 61"/>
          <p:cNvSpPr/>
          <p:nvPr/>
        </p:nvSpPr>
        <p:spPr>
          <a:xfrm>
            <a:off x="3954011" y="1585576"/>
            <a:ext cx="4283981" cy="4284536"/>
          </a:xfrm>
          <a:prstGeom prst="blockArc">
            <a:avLst>
              <a:gd name="adj1" fmla="val 10800000"/>
              <a:gd name="adj2" fmla="val 16200000"/>
              <a:gd name="adj3" fmla="val 4642"/>
            </a:avLst>
          </a:prstGeom>
          <a:solidFill>
            <a:schemeClr val="tx2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4" name="Block Arc 63"/>
          <p:cNvSpPr/>
          <p:nvPr/>
        </p:nvSpPr>
        <p:spPr>
          <a:xfrm>
            <a:off x="3954011" y="1585576"/>
            <a:ext cx="4283981" cy="4284536"/>
          </a:xfrm>
          <a:prstGeom prst="blockArc">
            <a:avLst>
              <a:gd name="adj1" fmla="val 5400000"/>
              <a:gd name="adj2" fmla="val 10800000"/>
              <a:gd name="adj3" fmla="val 4642"/>
            </a:avLst>
          </a:prstGeom>
          <a:solidFill>
            <a:schemeClr val="accent4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5" name="Block Arc 64"/>
          <p:cNvSpPr/>
          <p:nvPr/>
        </p:nvSpPr>
        <p:spPr>
          <a:xfrm>
            <a:off x="3954011" y="1585576"/>
            <a:ext cx="4283981" cy="4284536"/>
          </a:xfrm>
          <a:prstGeom prst="blockArc">
            <a:avLst>
              <a:gd name="adj1" fmla="val 0"/>
              <a:gd name="adj2" fmla="val 5400000"/>
              <a:gd name="adj3" fmla="val 4642"/>
            </a:avLst>
          </a:prstGeom>
          <a:solidFill>
            <a:schemeClr val="accent1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6" name="Block Arc 65"/>
          <p:cNvSpPr/>
          <p:nvPr/>
        </p:nvSpPr>
        <p:spPr>
          <a:xfrm>
            <a:off x="3954011" y="1585576"/>
            <a:ext cx="4283981" cy="4284536"/>
          </a:xfrm>
          <a:prstGeom prst="blockArc">
            <a:avLst>
              <a:gd name="adj1" fmla="val 16200000"/>
              <a:gd name="adj2" fmla="val 0"/>
              <a:gd name="adj3" fmla="val 4642"/>
            </a:avLst>
          </a:prstGeom>
          <a:solidFill>
            <a:schemeClr val="accent3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42" name="Circular Arrow 41"/>
          <p:cNvSpPr/>
          <p:nvPr/>
        </p:nvSpPr>
        <p:spPr>
          <a:xfrm rot="10800000">
            <a:off x="5797641" y="3549245"/>
            <a:ext cx="590480" cy="513528"/>
          </a:xfrm>
          <a:prstGeom prst="circular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5" name="Freeform 44"/>
          <p:cNvSpPr/>
          <p:nvPr/>
        </p:nvSpPr>
        <p:spPr>
          <a:xfrm>
            <a:off x="3929413" y="1738238"/>
            <a:ext cx="1207182" cy="1207339"/>
          </a:xfrm>
          <a:custGeom>
            <a:avLst/>
            <a:gdLst>
              <a:gd name="connsiteX0" fmla="*/ 0 w 905504"/>
              <a:gd name="connsiteY0" fmla="*/ 452752 h 905504"/>
              <a:gd name="connsiteX1" fmla="*/ 132608 w 905504"/>
              <a:gd name="connsiteY1" fmla="*/ 132608 h 905504"/>
              <a:gd name="connsiteX2" fmla="*/ 452752 w 905504"/>
              <a:gd name="connsiteY2" fmla="*/ 0 h 905504"/>
              <a:gd name="connsiteX3" fmla="*/ 772896 w 905504"/>
              <a:gd name="connsiteY3" fmla="*/ 132608 h 905504"/>
              <a:gd name="connsiteX4" fmla="*/ 905504 w 905504"/>
              <a:gd name="connsiteY4" fmla="*/ 452752 h 905504"/>
              <a:gd name="connsiteX5" fmla="*/ 772896 w 905504"/>
              <a:gd name="connsiteY5" fmla="*/ 772896 h 905504"/>
              <a:gd name="connsiteX6" fmla="*/ 452752 w 905504"/>
              <a:gd name="connsiteY6" fmla="*/ 905504 h 905504"/>
              <a:gd name="connsiteX7" fmla="*/ 132608 w 905504"/>
              <a:gd name="connsiteY7" fmla="*/ 772896 h 905504"/>
              <a:gd name="connsiteX8" fmla="*/ 0 w 905504"/>
              <a:gd name="connsiteY8" fmla="*/ 452752 h 90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5504" h="905504">
                <a:moveTo>
                  <a:pt x="0" y="452752"/>
                </a:moveTo>
                <a:cubicBezTo>
                  <a:pt x="0" y="332675"/>
                  <a:pt x="47701" y="217515"/>
                  <a:pt x="132608" y="132608"/>
                </a:cubicBezTo>
                <a:cubicBezTo>
                  <a:pt x="217516" y="47701"/>
                  <a:pt x="332675" y="0"/>
                  <a:pt x="452752" y="0"/>
                </a:cubicBezTo>
                <a:cubicBezTo>
                  <a:pt x="572829" y="0"/>
                  <a:pt x="687989" y="47701"/>
                  <a:pt x="772896" y="132608"/>
                </a:cubicBezTo>
                <a:cubicBezTo>
                  <a:pt x="857803" y="217516"/>
                  <a:pt x="905504" y="332675"/>
                  <a:pt x="905504" y="452752"/>
                </a:cubicBezTo>
                <a:cubicBezTo>
                  <a:pt x="905504" y="572829"/>
                  <a:pt x="857803" y="687989"/>
                  <a:pt x="772896" y="772896"/>
                </a:cubicBezTo>
                <a:cubicBezTo>
                  <a:pt x="687988" y="857803"/>
                  <a:pt x="572829" y="905504"/>
                  <a:pt x="452752" y="905504"/>
                </a:cubicBezTo>
                <a:cubicBezTo>
                  <a:pt x="332675" y="905504"/>
                  <a:pt x="217515" y="857803"/>
                  <a:pt x="132608" y="772896"/>
                </a:cubicBezTo>
                <a:cubicBezTo>
                  <a:pt x="47701" y="687988"/>
                  <a:pt x="0" y="572829"/>
                  <a:pt x="0" y="452752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816" tIns="243816" rIns="210656" bIns="210656" numCol="1" spcCol="1693" anchor="ctr" anchorCtr="0">
            <a:noAutofit/>
          </a:bodyPr>
          <a:lstStyle/>
          <a:p>
            <a:pPr algn="ctr" defTabSz="118491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700" dirty="0">
                <a:latin typeface="+mn-ea"/>
              </a:rPr>
              <a:t>1</a:t>
            </a:r>
            <a:endParaRPr lang="en-US" sz="3700" dirty="0">
              <a:latin typeface="+mn-ea"/>
            </a:endParaRPr>
          </a:p>
        </p:txBody>
      </p:sp>
      <p:sp>
        <p:nvSpPr>
          <p:cNvPr id="46" name="Freeform 45"/>
          <p:cNvSpPr/>
          <p:nvPr/>
        </p:nvSpPr>
        <p:spPr>
          <a:xfrm>
            <a:off x="7023558" y="1738238"/>
            <a:ext cx="1207182" cy="1207339"/>
          </a:xfrm>
          <a:custGeom>
            <a:avLst/>
            <a:gdLst>
              <a:gd name="connsiteX0" fmla="*/ 0 w 905504"/>
              <a:gd name="connsiteY0" fmla="*/ 452752 h 905504"/>
              <a:gd name="connsiteX1" fmla="*/ 132608 w 905504"/>
              <a:gd name="connsiteY1" fmla="*/ 132608 h 905504"/>
              <a:gd name="connsiteX2" fmla="*/ 452752 w 905504"/>
              <a:gd name="connsiteY2" fmla="*/ 0 h 905504"/>
              <a:gd name="connsiteX3" fmla="*/ 772896 w 905504"/>
              <a:gd name="connsiteY3" fmla="*/ 132608 h 905504"/>
              <a:gd name="connsiteX4" fmla="*/ 905504 w 905504"/>
              <a:gd name="connsiteY4" fmla="*/ 452752 h 905504"/>
              <a:gd name="connsiteX5" fmla="*/ 772896 w 905504"/>
              <a:gd name="connsiteY5" fmla="*/ 772896 h 905504"/>
              <a:gd name="connsiteX6" fmla="*/ 452752 w 905504"/>
              <a:gd name="connsiteY6" fmla="*/ 905504 h 905504"/>
              <a:gd name="connsiteX7" fmla="*/ 132608 w 905504"/>
              <a:gd name="connsiteY7" fmla="*/ 772896 h 905504"/>
              <a:gd name="connsiteX8" fmla="*/ 0 w 905504"/>
              <a:gd name="connsiteY8" fmla="*/ 452752 h 90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5504" h="905504">
                <a:moveTo>
                  <a:pt x="0" y="452752"/>
                </a:moveTo>
                <a:cubicBezTo>
                  <a:pt x="0" y="332675"/>
                  <a:pt x="47701" y="217515"/>
                  <a:pt x="132608" y="132608"/>
                </a:cubicBezTo>
                <a:cubicBezTo>
                  <a:pt x="217516" y="47701"/>
                  <a:pt x="332675" y="0"/>
                  <a:pt x="452752" y="0"/>
                </a:cubicBezTo>
                <a:cubicBezTo>
                  <a:pt x="572829" y="0"/>
                  <a:pt x="687989" y="47701"/>
                  <a:pt x="772896" y="132608"/>
                </a:cubicBezTo>
                <a:cubicBezTo>
                  <a:pt x="857803" y="217516"/>
                  <a:pt x="905504" y="332675"/>
                  <a:pt x="905504" y="452752"/>
                </a:cubicBezTo>
                <a:cubicBezTo>
                  <a:pt x="905504" y="572829"/>
                  <a:pt x="857803" y="687989"/>
                  <a:pt x="772896" y="772896"/>
                </a:cubicBezTo>
                <a:cubicBezTo>
                  <a:pt x="687988" y="857803"/>
                  <a:pt x="572829" y="905504"/>
                  <a:pt x="452752" y="905504"/>
                </a:cubicBezTo>
                <a:cubicBezTo>
                  <a:pt x="332675" y="905504"/>
                  <a:pt x="217515" y="857803"/>
                  <a:pt x="132608" y="772896"/>
                </a:cubicBezTo>
                <a:cubicBezTo>
                  <a:pt x="47701" y="687988"/>
                  <a:pt x="0" y="572829"/>
                  <a:pt x="0" y="452752"/>
                </a:cubicBezTo>
                <a:close/>
              </a:path>
            </a:pathLst>
          </a:custGeom>
          <a:solidFill>
            <a:schemeClr val="accent3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816" tIns="210656" rIns="210656" bIns="210656" numCol="1" spcCol="1693" anchor="ctr" anchorCtr="0">
            <a:noAutofit/>
          </a:bodyPr>
          <a:lstStyle/>
          <a:p>
            <a:pPr algn="ctr" defTabSz="118491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300" dirty="0">
                <a:latin typeface="+mn-ea"/>
              </a:rPr>
              <a:t>4</a:t>
            </a:r>
            <a:endParaRPr lang="en-US" sz="4300" dirty="0">
              <a:latin typeface="+mn-ea"/>
            </a:endParaRPr>
          </a:p>
        </p:txBody>
      </p:sp>
      <p:sp>
        <p:nvSpPr>
          <p:cNvPr id="47" name="Freeform 46"/>
          <p:cNvSpPr/>
          <p:nvPr/>
        </p:nvSpPr>
        <p:spPr>
          <a:xfrm>
            <a:off x="7023558" y="4562558"/>
            <a:ext cx="1207182" cy="1207339"/>
          </a:xfrm>
          <a:custGeom>
            <a:avLst/>
            <a:gdLst>
              <a:gd name="connsiteX0" fmla="*/ 0 w 905504"/>
              <a:gd name="connsiteY0" fmla="*/ 452752 h 905504"/>
              <a:gd name="connsiteX1" fmla="*/ 132608 w 905504"/>
              <a:gd name="connsiteY1" fmla="*/ 132608 h 905504"/>
              <a:gd name="connsiteX2" fmla="*/ 452752 w 905504"/>
              <a:gd name="connsiteY2" fmla="*/ 0 h 905504"/>
              <a:gd name="connsiteX3" fmla="*/ 772896 w 905504"/>
              <a:gd name="connsiteY3" fmla="*/ 132608 h 905504"/>
              <a:gd name="connsiteX4" fmla="*/ 905504 w 905504"/>
              <a:gd name="connsiteY4" fmla="*/ 452752 h 905504"/>
              <a:gd name="connsiteX5" fmla="*/ 772896 w 905504"/>
              <a:gd name="connsiteY5" fmla="*/ 772896 h 905504"/>
              <a:gd name="connsiteX6" fmla="*/ 452752 w 905504"/>
              <a:gd name="connsiteY6" fmla="*/ 905504 h 905504"/>
              <a:gd name="connsiteX7" fmla="*/ 132608 w 905504"/>
              <a:gd name="connsiteY7" fmla="*/ 772896 h 905504"/>
              <a:gd name="connsiteX8" fmla="*/ 0 w 905504"/>
              <a:gd name="connsiteY8" fmla="*/ 452752 h 90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5504" h="905504">
                <a:moveTo>
                  <a:pt x="0" y="452752"/>
                </a:moveTo>
                <a:cubicBezTo>
                  <a:pt x="0" y="332675"/>
                  <a:pt x="47701" y="217515"/>
                  <a:pt x="132608" y="132608"/>
                </a:cubicBezTo>
                <a:cubicBezTo>
                  <a:pt x="217516" y="47701"/>
                  <a:pt x="332675" y="0"/>
                  <a:pt x="452752" y="0"/>
                </a:cubicBezTo>
                <a:cubicBezTo>
                  <a:pt x="572829" y="0"/>
                  <a:pt x="687989" y="47701"/>
                  <a:pt x="772896" y="132608"/>
                </a:cubicBezTo>
                <a:cubicBezTo>
                  <a:pt x="857803" y="217516"/>
                  <a:pt x="905504" y="332675"/>
                  <a:pt x="905504" y="452752"/>
                </a:cubicBezTo>
                <a:cubicBezTo>
                  <a:pt x="905504" y="572829"/>
                  <a:pt x="857803" y="687989"/>
                  <a:pt x="772896" y="772896"/>
                </a:cubicBezTo>
                <a:cubicBezTo>
                  <a:pt x="687988" y="857803"/>
                  <a:pt x="572829" y="905504"/>
                  <a:pt x="452752" y="905504"/>
                </a:cubicBezTo>
                <a:cubicBezTo>
                  <a:pt x="332675" y="905504"/>
                  <a:pt x="217515" y="857803"/>
                  <a:pt x="132608" y="772896"/>
                </a:cubicBezTo>
                <a:cubicBezTo>
                  <a:pt x="47701" y="687988"/>
                  <a:pt x="0" y="572829"/>
                  <a:pt x="0" y="45275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816" tIns="365723" rIns="210656" bIns="210656" numCol="1" spcCol="1693" anchor="ctr" anchorCtr="0">
            <a:noAutofit/>
          </a:bodyPr>
          <a:lstStyle/>
          <a:p>
            <a:pPr algn="ctr" defTabSz="118491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300" dirty="0">
                <a:latin typeface="+mn-ea"/>
              </a:rPr>
              <a:t>3</a:t>
            </a:r>
            <a:endParaRPr lang="en-US" sz="4300" dirty="0">
              <a:latin typeface="+mn-ea"/>
            </a:endParaRPr>
          </a:p>
        </p:txBody>
      </p:sp>
      <p:sp>
        <p:nvSpPr>
          <p:cNvPr id="48" name="Freeform 47"/>
          <p:cNvSpPr/>
          <p:nvPr/>
        </p:nvSpPr>
        <p:spPr>
          <a:xfrm>
            <a:off x="3929413" y="4562558"/>
            <a:ext cx="1207182" cy="1207339"/>
          </a:xfrm>
          <a:custGeom>
            <a:avLst/>
            <a:gdLst>
              <a:gd name="connsiteX0" fmla="*/ 0 w 905504"/>
              <a:gd name="connsiteY0" fmla="*/ 452752 h 905504"/>
              <a:gd name="connsiteX1" fmla="*/ 132608 w 905504"/>
              <a:gd name="connsiteY1" fmla="*/ 132608 h 905504"/>
              <a:gd name="connsiteX2" fmla="*/ 452752 w 905504"/>
              <a:gd name="connsiteY2" fmla="*/ 0 h 905504"/>
              <a:gd name="connsiteX3" fmla="*/ 772896 w 905504"/>
              <a:gd name="connsiteY3" fmla="*/ 132608 h 905504"/>
              <a:gd name="connsiteX4" fmla="*/ 905504 w 905504"/>
              <a:gd name="connsiteY4" fmla="*/ 452752 h 905504"/>
              <a:gd name="connsiteX5" fmla="*/ 772896 w 905504"/>
              <a:gd name="connsiteY5" fmla="*/ 772896 h 905504"/>
              <a:gd name="connsiteX6" fmla="*/ 452752 w 905504"/>
              <a:gd name="connsiteY6" fmla="*/ 905504 h 905504"/>
              <a:gd name="connsiteX7" fmla="*/ 132608 w 905504"/>
              <a:gd name="connsiteY7" fmla="*/ 772896 h 905504"/>
              <a:gd name="connsiteX8" fmla="*/ 0 w 905504"/>
              <a:gd name="connsiteY8" fmla="*/ 452752 h 90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5504" h="905504">
                <a:moveTo>
                  <a:pt x="0" y="452752"/>
                </a:moveTo>
                <a:cubicBezTo>
                  <a:pt x="0" y="332675"/>
                  <a:pt x="47701" y="217515"/>
                  <a:pt x="132608" y="132608"/>
                </a:cubicBezTo>
                <a:cubicBezTo>
                  <a:pt x="217516" y="47701"/>
                  <a:pt x="332675" y="0"/>
                  <a:pt x="452752" y="0"/>
                </a:cubicBezTo>
                <a:cubicBezTo>
                  <a:pt x="572829" y="0"/>
                  <a:pt x="687989" y="47701"/>
                  <a:pt x="772896" y="132608"/>
                </a:cubicBezTo>
                <a:cubicBezTo>
                  <a:pt x="857803" y="217516"/>
                  <a:pt x="905504" y="332675"/>
                  <a:pt x="905504" y="452752"/>
                </a:cubicBezTo>
                <a:cubicBezTo>
                  <a:pt x="905504" y="572829"/>
                  <a:pt x="857803" y="687989"/>
                  <a:pt x="772896" y="772896"/>
                </a:cubicBezTo>
                <a:cubicBezTo>
                  <a:pt x="687988" y="857803"/>
                  <a:pt x="572829" y="905504"/>
                  <a:pt x="452752" y="905504"/>
                </a:cubicBezTo>
                <a:cubicBezTo>
                  <a:pt x="332675" y="905504"/>
                  <a:pt x="217515" y="857803"/>
                  <a:pt x="132608" y="772896"/>
                </a:cubicBezTo>
                <a:cubicBezTo>
                  <a:pt x="47701" y="687988"/>
                  <a:pt x="0" y="572829"/>
                  <a:pt x="0" y="452752"/>
                </a:cubicBezTo>
                <a:close/>
              </a:path>
            </a:pathLst>
          </a:custGeom>
          <a:solidFill>
            <a:schemeClr val="accent4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21908" rIns="0" bIns="0" numCol="1" spcCol="1693" anchor="ctr" anchorCtr="0">
            <a:noAutofit/>
          </a:bodyPr>
          <a:lstStyle/>
          <a:p>
            <a:pPr algn="ctr" defTabSz="118491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300" dirty="0">
                <a:latin typeface="+mn-ea"/>
              </a:rPr>
              <a:t>2</a:t>
            </a:r>
            <a:endParaRPr lang="en-US" sz="4300" dirty="0">
              <a:latin typeface="+mn-ea"/>
            </a:endParaRPr>
          </a:p>
        </p:txBody>
      </p:sp>
      <p:sp>
        <p:nvSpPr>
          <p:cNvPr id="69" name="Text Placeholder 3"/>
          <p:cNvSpPr txBox="1"/>
          <p:nvPr/>
        </p:nvSpPr>
        <p:spPr>
          <a:xfrm>
            <a:off x="1181100" y="1617980"/>
            <a:ext cx="2596515" cy="1538605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200">
              <a:spcBef>
                <a:spcPct val="20000"/>
              </a:spcBef>
              <a:defRPr/>
            </a:pP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对概念理解不透彻，对于左旋，右旋，先右后左和先左后右的区别用代码实现没有很好的理解</a:t>
            </a:r>
            <a:endParaRPr lang="zh-CN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72" name="Text Placeholder 3"/>
          <p:cNvSpPr txBox="1"/>
          <p:nvPr/>
        </p:nvSpPr>
        <p:spPr>
          <a:xfrm>
            <a:off x="1181100" y="4923155"/>
            <a:ext cx="2596515" cy="615315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200">
              <a:spcBef>
                <a:spcPct val="20000"/>
              </a:spcBef>
              <a:defRPr/>
            </a:pP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对可视化工具语言不熟悉</a:t>
            </a:r>
            <a:endParaRPr lang="zh-CN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75" name="Text Placeholder 3"/>
          <p:cNvSpPr txBox="1"/>
          <p:nvPr/>
        </p:nvSpPr>
        <p:spPr>
          <a:xfrm>
            <a:off x="8237855" y="2054543"/>
            <a:ext cx="3121025" cy="307340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 defTabSz="1219200">
              <a:spcBef>
                <a:spcPct val="20000"/>
              </a:spcBef>
              <a:defRPr/>
            </a:pP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多次递归，算法效率比较低</a:t>
            </a:r>
            <a:endParaRPr lang="zh-CN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78" name="Text Placeholder 3"/>
          <p:cNvSpPr txBox="1"/>
          <p:nvPr/>
        </p:nvSpPr>
        <p:spPr>
          <a:xfrm>
            <a:off x="8230870" y="5012373"/>
            <a:ext cx="3942715" cy="307340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 defTabSz="1219200">
              <a:spcBef>
                <a:spcPct val="20000"/>
              </a:spcBef>
              <a:defRPr/>
            </a:pP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算法比较简单，有很多改进的地方</a:t>
            </a:r>
            <a:endParaRPr lang="zh-CN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5061260" y="2660908"/>
            <a:ext cx="2119007" cy="2119280"/>
            <a:chOff x="3795843" y="1995681"/>
            <a:chExt cx="1589462" cy="1589460"/>
          </a:xfrm>
        </p:grpSpPr>
        <p:sp>
          <p:nvSpPr>
            <p:cNvPr id="52" name="Freeform 51"/>
            <p:cNvSpPr/>
            <p:nvPr/>
          </p:nvSpPr>
          <p:spPr>
            <a:xfrm>
              <a:off x="3943786" y="2143623"/>
              <a:ext cx="1293577" cy="1293577"/>
            </a:xfrm>
            <a:custGeom>
              <a:avLst/>
              <a:gdLst>
                <a:gd name="connsiteX0" fmla="*/ 0 w 1293577"/>
                <a:gd name="connsiteY0" fmla="*/ 646789 h 1293577"/>
                <a:gd name="connsiteX1" fmla="*/ 189441 w 1293577"/>
                <a:gd name="connsiteY1" fmla="*/ 189440 h 1293577"/>
                <a:gd name="connsiteX2" fmla="*/ 646790 w 1293577"/>
                <a:gd name="connsiteY2" fmla="*/ 1 h 1293577"/>
                <a:gd name="connsiteX3" fmla="*/ 1104139 w 1293577"/>
                <a:gd name="connsiteY3" fmla="*/ 189442 h 1293577"/>
                <a:gd name="connsiteX4" fmla="*/ 1293578 w 1293577"/>
                <a:gd name="connsiteY4" fmla="*/ 646791 h 1293577"/>
                <a:gd name="connsiteX5" fmla="*/ 1104138 w 1293577"/>
                <a:gd name="connsiteY5" fmla="*/ 1104140 h 1293577"/>
                <a:gd name="connsiteX6" fmla="*/ 646789 w 1293577"/>
                <a:gd name="connsiteY6" fmla="*/ 1293580 h 1293577"/>
                <a:gd name="connsiteX7" fmla="*/ 189440 w 1293577"/>
                <a:gd name="connsiteY7" fmla="*/ 1104139 h 1293577"/>
                <a:gd name="connsiteX8" fmla="*/ 0 w 1293577"/>
                <a:gd name="connsiteY8" fmla="*/ 646790 h 1293577"/>
                <a:gd name="connsiteX9" fmla="*/ 0 w 1293577"/>
                <a:gd name="connsiteY9" fmla="*/ 646789 h 1293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93577" h="1293577">
                  <a:moveTo>
                    <a:pt x="0" y="646789"/>
                  </a:moveTo>
                  <a:cubicBezTo>
                    <a:pt x="0" y="475250"/>
                    <a:pt x="68144" y="310737"/>
                    <a:pt x="189441" y="189440"/>
                  </a:cubicBezTo>
                  <a:cubicBezTo>
                    <a:pt x="310738" y="68144"/>
                    <a:pt x="475251" y="0"/>
                    <a:pt x="646790" y="1"/>
                  </a:cubicBezTo>
                  <a:cubicBezTo>
                    <a:pt x="818329" y="1"/>
                    <a:pt x="982842" y="68145"/>
                    <a:pt x="1104139" y="189442"/>
                  </a:cubicBezTo>
                  <a:cubicBezTo>
                    <a:pt x="1225435" y="310739"/>
                    <a:pt x="1293579" y="475252"/>
                    <a:pt x="1293578" y="646791"/>
                  </a:cubicBezTo>
                  <a:cubicBezTo>
                    <a:pt x="1293578" y="818330"/>
                    <a:pt x="1225434" y="982844"/>
                    <a:pt x="1104138" y="1104140"/>
                  </a:cubicBezTo>
                  <a:cubicBezTo>
                    <a:pt x="982841" y="1225436"/>
                    <a:pt x="818328" y="1293580"/>
                    <a:pt x="646789" y="1293580"/>
                  </a:cubicBezTo>
                  <a:cubicBezTo>
                    <a:pt x="475250" y="1293580"/>
                    <a:pt x="310736" y="1225436"/>
                    <a:pt x="189440" y="1104139"/>
                  </a:cubicBezTo>
                  <a:cubicBezTo>
                    <a:pt x="68144" y="982842"/>
                    <a:pt x="0" y="818329"/>
                    <a:pt x="0" y="646790"/>
                  </a:cubicBezTo>
                  <a:lnTo>
                    <a:pt x="0" y="64678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26270" tIns="226270" rIns="226270" bIns="226270" numCol="1" spcCol="1270" anchor="b" anchorCtr="0">
              <a:noAutofit/>
            </a:bodyPr>
            <a:lstStyle/>
            <a:p>
              <a:pPr algn="ctr" defTabSz="171831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7200" dirty="0">
                <a:latin typeface="+mn-ea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3795843" y="1995681"/>
              <a:ext cx="1589462" cy="1589460"/>
            </a:xfrm>
            <a:prstGeom prst="ellipse">
              <a:avLst/>
            </a:prstGeom>
            <a:noFill/>
            <a:ln w="19050">
              <a:solidFill>
                <a:schemeClr val="accent1">
                  <a:lumMod val="60000"/>
                  <a:lumOff val="4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+mn-ea"/>
              </a:endParaRPr>
            </a:p>
          </p:txBody>
        </p:sp>
      </p:grpSp>
      <p:sp>
        <p:nvSpPr>
          <p:cNvPr id="30" name="Freeform 143"/>
          <p:cNvSpPr>
            <a:spLocks noEditPoints="1"/>
          </p:cNvSpPr>
          <p:nvPr/>
        </p:nvSpPr>
        <p:spPr bwMode="auto">
          <a:xfrm>
            <a:off x="5786694" y="3429000"/>
            <a:ext cx="668138" cy="615472"/>
          </a:xfrm>
          <a:custGeom>
            <a:avLst/>
            <a:gdLst>
              <a:gd name="T0" fmla="*/ 151 w 157"/>
              <a:gd name="T1" fmla="*/ 59 h 145"/>
              <a:gd name="T2" fmla="*/ 130 w 157"/>
              <a:gd name="T3" fmla="*/ 41 h 145"/>
              <a:gd name="T4" fmla="*/ 110 w 157"/>
              <a:gd name="T5" fmla="*/ 23 h 145"/>
              <a:gd name="T6" fmla="*/ 88 w 157"/>
              <a:gd name="T7" fmla="*/ 5 h 145"/>
              <a:gd name="T8" fmla="*/ 69 w 157"/>
              <a:gd name="T9" fmla="*/ 5 h 145"/>
              <a:gd name="T10" fmla="*/ 47 w 157"/>
              <a:gd name="T11" fmla="*/ 23 h 145"/>
              <a:gd name="T12" fmla="*/ 27 w 157"/>
              <a:gd name="T13" fmla="*/ 41 h 145"/>
              <a:gd name="T14" fmla="*/ 6 w 157"/>
              <a:gd name="T15" fmla="*/ 59 h 145"/>
              <a:gd name="T16" fmla="*/ 9 w 157"/>
              <a:gd name="T17" fmla="*/ 68 h 145"/>
              <a:gd name="T18" fmla="*/ 21 w 157"/>
              <a:gd name="T19" fmla="*/ 68 h 145"/>
              <a:gd name="T20" fmla="*/ 21 w 157"/>
              <a:gd name="T21" fmla="*/ 139 h 145"/>
              <a:gd name="T22" fmla="*/ 27 w 157"/>
              <a:gd name="T23" fmla="*/ 145 h 145"/>
              <a:gd name="T24" fmla="*/ 38 w 157"/>
              <a:gd name="T25" fmla="*/ 145 h 145"/>
              <a:gd name="T26" fmla="*/ 38 w 157"/>
              <a:gd name="T27" fmla="*/ 81 h 145"/>
              <a:gd name="T28" fmla="*/ 71 w 157"/>
              <a:gd name="T29" fmla="*/ 81 h 145"/>
              <a:gd name="T30" fmla="*/ 71 w 157"/>
              <a:gd name="T31" fmla="*/ 145 h 145"/>
              <a:gd name="T32" fmla="*/ 130 w 157"/>
              <a:gd name="T33" fmla="*/ 145 h 145"/>
              <a:gd name="T34" fmla="*/ 136 w 157"/>
              <a:gd name="T35" fmla="*/ 139 h 145"/>
              <a:gd name="T36" fmla="*/ 136 w 157"/>
              <a:gd name="T37" fmla="*/ 68 h 145"/>
              <a:gd name="T38" fmla="*/ 148 w 157"/>
              <a:gd name="T39" fmla="*/ 68 h 145"/>
              <a:gd name="T40" fmla="*/ 151 w 157"/>
              <a:gd name="T41" fmla="*/ 59 h 145"/>
              <a:gd name="T42" fmla="*/ 118 w 157"/>
              <a:gd name="T43" fmla="*/ 97 h 145"/>
              <a:gd name="T44" fmla="*/ 89 w 157"/>
              <a:gd name="T45" fmla="*/ 97 h 145"/>
              <a:gd name="T46" fmla="*/ 89 w 157"/>
              <a:gd name="T47" fmla="*/ 72 h 145"/>
              <a:gd name="T48" fmla="*/ 118 w 157"/>
              <a:gd name="T49" fmla="*/ 72 h 145"/>
              <a:gd name="T50" fmla="*/ 118 w 157"/>
              <a:gd name="T51" fmla="*/ 97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57" h="145">
                <a:moveTo>
                  <a:pt x="151" y="59"/>
                </a:moveTo>
                <a:cubicBezTo>
                  <a:pt x="130" y="41"/>
                  <a:pt x="130" y="41"/>
                  <a:pt x="130" y="41"/>
                </a:cubicBezTo>
                <a:cubicBezTo>
                  <a:pt x="124" y="36"/>
                  <a:pt x="115" y="28"/>
                  <a:pt x="110" y="23"/>
                </a:cubicBezTo>
                <a:cubicBezTo>
                  <a:pt x="88" y="5"/>
                  <a:pt x="88" y="5"/>
                  <a:pt x="88" y="5"/>
                </a:cubicBezTo>
                <a:cubicBezTo>
                  <a:pt x="83" y="0"/>
                  <a:pt x="74" y="0"/>
                  <a:pt x="69" y="5"/>
                </a:cubicBezTo>
                <a:cubicBezTo>
                  <a:pt x="47" y="23"/>
                  <a:pt x="47" y="23"/>
                  <a:pt x="47" y="23"/>
                </a:cubicBezTo>
                <a:cubicBezTo>
                  <a:pt x="42" y="28"/>
                  <a:pt x="33" y="36"/>
                  <a:pt x="27" y="41"/>
                </a:cubicBezTo>
                <a:cubicBezTo>
                  <a:pt x="6" y="59"/>
                  <a:pt x="6" y="59"/>
                  <a:pt x="6" y="59"/>
                </a:cubicBezTo>
                <a:cubicBezTo>
                  <a:pt x="0" y="64"/>
                  <a:pt x="2" y="68"/>
                  <a:pt x="9" y="68"/>
                </a:cubicBezTo>
                <a:cubicBezTo>
                  <a:pt x="21" y="68"/>
                  <a:pt x="21" y="68"/>
                  <a:pt x="21" y="68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21" y="142"/>
                  <a:pt x="24" y="145"/>
                  <a:pt x="27" y="145"/>
                </a:cubicBezTo>
                <a:cubicBezTo>
                  <a:pt x="38" y="145"/>
                  <a:pt x="38" y="145"/>
                  <a:pt x="38" y="145"/>
                </a:cubicBezTo>
                <a:cubicBezTo>
                  <a:pt x="38" y="81"/>
                  <a:pt x="38" y="81"/>
                  <a:pt x="38" y="81"/>
                </a:cubicBezTo>
                <a:cubicBezTo>
                  <a:pt x="71" y="81"/>
                  <a:pt x="71" y="81"/>
                  <a:pt x="71" y="81"/>
                </a:cubicBezTo>
                <a:cubicBezTo>
                  <a:pt x="71" y="145"/>
                  <a:pt x="71" y="145"/>
                  <a:pt x="71" y="145"/>
                </a:cubicBezTo>
                <a:cubicBezTo>
                  <a:pt x="130" y="145"/>
                  <a:pt x="130" y="145"/>
                  <a:pt x="130" y="145"/>
                </a:cubicBezTo>
                <a:cubicBezTo>
                  <a:pt x="134" y="145"/>
                  <a:pt x="136" y="142"/>
                  <a:pt x="136" y="139"/>
                </a:cubicBezTo>
                <a:cubicBezTo>
                  <a:pt x="136" y="68"/>
                  <a:pt x="136" y="68"/>
                  <a:pt x="136" y="68"/>
                </a:cubicBezTo>
                <a:cubicBezTo>
                  <a:pt x="148" y="68"/>
                  <a:pt x="148" y="68"/>
                  <a:pt x="148" y="68"/>
                </a:cubicBezTo>
                <a:cubicBezTo>
                  <a:pt x="155" y="68"/>
                  <a:pt x="157" y="64"/>
                  <a:pt x="151" y="59"/>
                </a:cubicBezTo>
                <a:close/>
                <a:moveTo>
                  <a:pt x="118" y="97"/>
                </a:moveTo>
                <a:cubicBezTo>
                  <a:pt x="89" y="97"/>
                  <a:pt x="89" y="97"/>
                  <a:pt x="89" y="97"/>
                </a:cubicBezTo>
                <a:cubicBezTo>
                  <a:pt x="89" y="72"/>
                  <a:pt x="89" y="72"/>
                  <a:pt x="89" y="72"/>
                </a:cubicBezTo>
                <a:cubicBezTo>
                  <a:pt x="118" y="72"/>
                  <a:pt x="118" y="72"/>
                  <a:pt x="118" y="72"/>
                </a:cubicBezTo>
                <a:lnTo>
                  <a:pt x="118" y="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08" tIns="60954" rIns="121908" bIns="60954" numCol="1" anchor="t" anchorCtr="0" compatLnSpc="1"/>
          <a:lstStyle/>
          <a:p>
            <a:endParaRPr lang="en-US">
              <a:latin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5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18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5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 animBg="1"/>
      <p:bldP spid="47" grpId="0" animBg="1"/>
      <p:bldP spid="4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4"/>
          <p:cNvSpPr txBox="1"/>
          <p:nvPr/>
        </p:nvSpPr>
        <p:spPr>
          <a:xfrm>
            <a:off x="4130640" y="3239993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 smtClean="0">
                <a:ln w="12700">
                  <a:noFill/>
                  <a:prstDash val="solid"/>
                </a:ln>
                <a:solidFill>
                  <a:srgbClr val="668CB7"/>
                </a:solidFill>
                <a:latin typeface="+mj-ea"/>
                <a:ea typeface="+mj-ea"/>
              </a:rPr>
              <a:t>感谢您的观看</a:t>
            </a:r>
            <a:endParaRPr lang="zh-CN" altLang="en-US" sz="4800" dirty="0">
              <a:ln w="12700">
                <a:noFill/>
                <a:prstDash val="solid"/>
              </a:ln>
              <a:solidFill>
                <a:srgbClr val="668CB7"/>
              </a:solidFill>
              <a:latin typeface="+mj-ea"/>
              <a:ea typeface="+mj-ea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3815081" y="3206893"/>
            <a:ext cx="4509103" cy="0"/>
          </a:xfrm>
          <a:prstGeom prst="line">
            <a:avLst/>
          </a:prstGeom>
          <a:ln>
            <a:solidFill>
              <a:srgbClr val="668CB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123457" y="1539266"/>
            <a:ext cx="1471589" cy="1355092"/>
            <a:chOff x="1455857" y="2155535"/>
            <a:chExt cx="798864" cy="735623"/>
          </a:xfrm>
        </p:grpSpPr>
        <p:sp>
          <p:nvSpPr>
            <p:cNvPr id="3" name="矩形 2"/>
            <p:cNvSpPr/>
            <p:nvPr/>
          </p:nvSpPr>
          <p:spPr>
            <a:xfrm>
              <a:off x="1644486" y="2280923"/>
              <a:ext cx="610235" cy="610235"/>
            </a:xfrm>
            <a:prstGeom prst="rect">
              <a:avLst/>
            </a:prstGeom>
            <a:noFill/>
            <a:ln w="22225">
              <a:solidFill>
                <a:srgbClr val="668CB7">
                  <a:alpha val="9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1516216" y="2180593"/>
              <a:ext cx="581660" cy="553720"/>
            </a:xfrm>
            <a:prstGeom prst="rect">
              <a:avLst/>
            </a:prstGeom>
            <a:solidFill>
              <a:srgbClr val="668CB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455857" y="2155535"/>
              <a:ext cx="685800" cy="624040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5400" dirty="0">
                  <a:solidFill>
                    <a:schemeClr val="bg1"/>
                  </a:solidFill>
                  <a:latin typeface="Impact" panose="020B0806030902050204" pitchFamily="34" charset="0"/>
                  <a:ea typeface="华文中宋" panose="02010600040101010101" charset="-122"/>
                </a:rPr>
                <a:t>01</a:t>
              </a:r>
              <a:endParaRPr lang="en-US" altLang="zh-CN" sz="5400" dirty="0">
                <a:solidFill>
                  <a:schemeClr val="bg1"/>
                </a:solidFill>
                <a:latin typeface="Impact" panose="020B0806030902050204" pitchFamily="34" charset="0"/>
                <a:ea typeface="华文中宋" panose="02010600040101010101" charset="-122"/>
              </a:endParaRPr>
            </a:p>
          </p:txBody>
        </p:sp>
      </p:grpSp>
      <p:sp>
        <p:nvSpPr>
          <p:cNvPr id="6" name="TextBox 8"/>
          <p:cNvSpPr txBox="1"/>
          <p:nvPr/>
        </p:nvSpPr>
        <p:spPr>
          <a:xfrm>
            <a:off x="3179240" y="3149921"/>
            <a:ext cx="5546746" cy="859155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/>
            <a:r>
              <a:rPr lang="zh-CN" altLang="en-US" sz="4800" dirty="0">
                <a:solidFill>
                  <a:srgbClr val="668CB7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</a:rPr>
              <a:t>二叉平衡树的构建</a:t>
            </a:r>
            <a:endParaRPr lang="zh-CN" altLang="en-US" sz="4800" dirty="0">
              <a:solidFill>
                <a:srgbClr val="668CB7"/>
              </a:solidFill>
              <a:latin typeface="方正尚酷简体" panose="03000509000000000000" pitchFamily="65" charset="-122"/>
              <a:ea typeface="方正尚酷简体" panose="03000509000000000000" pitchFamily="65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3551087" y="4060280"/>
            <a:ext cx="480305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ea typeface="+mn-ea"/>
                <a:cs typeface="+mn-ea"/>
              </a:rPr>
              <a:t>二叉平衡树的构建</a:t>
            </a:r>
            <a:endParaRPr lang="zh-CN" altLang="en-US" dirty="0">
              <a:ea typeface="+mn-ea"/>
              <a:cs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27825" y="1449705"/>
            <a:ext cx="5230495" cy="428117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494780" y="775970"/>
            <a:ext cx="56965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             build</a:t>
            </a:r>
            <a:r>
              <a:rPr lang="zh-CN" altLang="en-US"/>
              <a:t>递归调用，建二叉排序树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66370" y="812165"/>
            <a:ext cx="38493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              </a:t>
            </a:r>
            <a:r>
              <a:rPr lang="zh-CN" altLang="en-US"/>
              <a:t>基本  </a:t>
            </a:r>
            <a:r>
              <a:rPr lang="zh-CN" altLang="en-US"/>
              <a:t>数据  结构</a:t>
            </a:r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715" y="1679575"/>
            <a:ext cx="3069590" cy="2222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二叉平衡树旋转类型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42240" y="741045"/>
            <a:ext cx="117627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chemeClr val="accent1">
                    <a:lumMod val="60000"/>
                    <a:lumOff val="40000"/>
                  </a:schemeClr>
                </a:solidFill>
              </a:rPr>
              <a:t>RR</a:t>
            </a:r>
            <a:endParaRPr lang="en-US" altLang="zh-CN" b="1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zh-CN" altLang="en-US" b="1">
                <a:solidFill>
                  <a:schemeClr val="accent1">
                    <a:lumMod val="60000"/>
                    <a:lumOff val="40000"/>
                  </a:schemeClr>
                </a:solidFill>
              </a:rPr>
              <a:t>（没有右兄弟，第一个不平衡点得左子树高度比右子树大</a:t>
            </a:r>
            <a:r>
              <a:rPr lang="en-US" altLang="zh-CN" b="1">
                <a:solidFill>
                  <a:schemeClr val="accent1">
                    <a:lumMod val="60000"/>
                    <a:lumOff val="40000"/>
                  </a:schemeClr>
                </a:solidFill>
              </a:rPr>
              <a:t>2</a:t>
            </a:r>
            <a:r>
              <a:rPr lang="zh-CN" altLang="en-US" b="1">
                <a:solidFill>
                  <a:schemeClr val="accent1">
                    <a:lumMod val="60000"/>
                    <a:lumOff val="40000"/>
                  </a:schemeClr>
                </a:solidFill>
              </a:rPr>
              <a:t>，当前节点在不平衡点的左子树上添加，并且为左节点）</a:t>
            </a:r>
            <a:r>
              <a:rPr lang="en-US" altLang="zh-CN"/>
              <a:t>                                                                                                                                                   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780" y="1503680"/>
            <a:ext cx="4457700" cy="53467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7120" y="2199005"/>
            <a:ext cx="4206240" cy="35623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663305" y="1598930"/>
            <a:ext cx="28244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                </a:t>
            </a:r>
            <a:r>
              <a:rPr lang="zh-CN" altLang="en-US"/>
              <a:t>思路：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174990" y="2194560"/>
            <a:ext cx="389699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</a:t>
            </a:r>
            <a:r>
              <a:rPr lang="zh-CN" altLang="en-US"/>
              <a:t>找到第一个不平衡点</a:t>
            </a:r>
            <a:endParaRPr lang="zh-CN" altLang="en-US"/>
          </a:p>
          <a:p>
            <a:r>
              <a:rPr lang="en-US" altLang="zh-CN"/>
              <a:t>2.</a:t>
            </a:r>
            <a:r>
              <a:rPr lang="zh-CN" altLang="en-US"/>
              <a:t>判断是否为头节点，若为头节点，则把它的左孩子赋给头节点，同时把它的左孩子的右节点保存起来为</a:t>
            </a:r>
            <a:r>
              <a:rPr lang="en-US" altLang="zh-CN"/>
              <a:t>p</a:t>
            </a:r>
            <a:r>
              <a:rPr lang="zh-CN" altLang="en-US"/>
              <a:t>，判断是否为空，若不为空，让他的右孩子为不平衡节点，同时不平衡节点的左孩子为</a:t>
            </a:r>
            <a:r>
              <a:rPr lang="en-US" altLang="zh-CN"/>
              <a:t>p;</a:t>
            </a:r>
            <a:endParaRPr lang="en-US" altLang="zh-CN"/>
          </a:p>
          <a:p>
            <a:r>
              <a:rPr lang="en-US" altLang="zh-CN"/>
              <a:t>3.</a:t>
            </a:r>
            <a:r>
              <a:rPr lang="zh-CN" altLang="en-US"/>
              <a:t>若不为头节点，判断不平衡的节点为左孩子还是右孩子，若为左孩子，则把情况</a:t>
            </a:r>
            <a:r>
              <a:rPr lang="en-US" altLang="zh-CN"/>
              <a:t>2</a:t>
            </a:r>
            <a:r>
              <a:rPr lang="zh-CN" altLang="en-US"/>
              <a:t>当作有父节点来处理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二叉平衡树旋转类型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42240" y="741045"/>
            <a:ext cx="1176274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chemeClr val="accent1">
                    <a:lumMod val="60000"/>
                    <a:lumOff val="40000"/>
                  </a:schemeClr>
                </a:solidFill>
              </a:rPr>
              <a:t>LR</a:t>
            </a:r>
            <a:endParaRPr lang="en-US" altLang="zh-CN" b="1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zh-CN" altLang="en-US" b="1">
                <a:solidFill>
                  <a:schemeClr val="accent1">
                    <a:lumMod val="60000"/>
                    <a:lumOff val="40000"/>
                  </a:schemeClr>
                </a:solidFill>
              </a:rPr>
              <a:t>（没有右兄弟，第一个不平衡点得左子树高度比右子树大</a:t>
            </a:r>
            <a:r>
              <a:rPr lang="en-US" altLang="zh-CN" b="1">
                <a:solidFill>
                  <a:schemeClr val="accent1">
                    <a:lumMod val="60000"/>
                    <a:lumOff val="40000"/>
                  </a:schemeClr>
                </a:solidFill>
              </a:rPr>
              <a:t>2</a:t>
            </a:r>
            <a:r>
              <a:rPr lang="zh-CN" altLang="en-US" b="1">
                <a:solidFill>
                  <a:schemeClr val="accent1">
                    <a:lumMod val="60000"/>
                    <a:lumOff val="40000"/>
                  </a:schemeClr>
                </a:solidFill>
              </a:rPr>
              <a:t>，当前节点在不平衡点的左子树上添加，并且为右</a:t>
            </a:r>
            <a:r>
              <a:rPr lang="zh-CN" altLang="en-US" b="1">
                <a:solidFill>
                  <a:schemeClr val="accent1">
                    <a:lumMod val="60000"/>
                    <a:lumOff val="40000"/>
                  </a:schemeClr>
                </a:solidFill>
              </a:rPr>
              <a:t>节点）</a:t>
            </a:r>
            <a:endParaRPr lang="zh-CN" altLang="en-US" b="1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n-US" altLang="zh-CN"/>
              <a:t>                                                                                                                                                   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7500" y="1508125"/>
            <a:ext cx="3648075" cy="132588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145530" y="1508125"/>
            <a:ext cx="36480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思路：</a:t>
            </a:r>
            <a:endParaRPr lang="zh-CN" altLang="en-US"/>
          </a:p>
          <a:p>
            <a:r>
              <a:rPr lang="zh-CN" altLang="en-US"/>
              <a:t>先向左旋转，再向右旋转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34315" y="2967990"/>
            <a:ext cx="1176274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chemeClr val="accent1">
                    <a:lumMod val="60000"/>
                    <a:lumOff val="40000"/>
                  </a:schemeClr>
                </a:solidFill>
              </a:rPr>
              <a:t>RL</a:t>
            </a:r>
            <a:endParaRPr lang="en-US" altLang="zh-CN" b="1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zh-CN" altLang="en-US" b="1">
                <a:solidFill>
                  <a:schemeClr val="accent1">
                    <a:lumMod val="60000"/>
                    <a:lumOff val="40000"/>
                  </a:schemeClr>
                </a:solidFill>
              </a:rPr>
              <a:t>（没有左兄弟，第一个不平衡点得右子树高度比左子树大</a:t>
            </a:r>
            <a:r>
              <a:rPr lang="en-US" altLang="zh-CN" b="1">
                <a:solidFill>
                  <a:schemeClr val="accent1">
                    <a:lumMod val="60000"/>
                    <a:lumOff val="40000"/>
                  </a:schemeClr>
                </a:solidFill>
              </a:rPr>
              <a:t>2</a:t>
            </a:r>
            <a:r>
              <a:rPr lang="zh-CN" altLang="en-US" b="1">
                <a:solidFill>
                  <a:schemeClr val="accent1">
                    <a:lumMod val="60000"/>
                    <a:lumOff val="40000"/>
                  </a:schemeClr>
                </a:solidFill>
              </a:rPr>
              <a:t>，当前节点在不平衡点的右子树上添加，并且为左</a:t>
            </a:r>
            <a:r>
              <a:rPr lang="zh-CN" altLang="en-US" b="1">
                <a:solidFill>
                  <a:schemeClr val="accent1">
                    <a:lumMod val="60000"/>
                    <a:lumOff val="40000"/>
                  </a:schemeClr>
                </a:solidFill>
              </a:rPr>
              <a:t>节点）</a:t>
            </a:r>
            <a:endParaRPr lang="zh-CN" altLang="en-US" b="1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n-US" altLang="zh-CN"/>
              <a:t>                                                                                                                                                   </a:t>
            </a:r>
            <a:endParaRPr lang="en-US" altLang="zh-CN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610" y="3980180"/>
            <a:ext cx="3609975" cy="142430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6327775" y="4351655"/>
            <a:ext cx="36588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思路：</a:t>
            </a:r>
            <a:endParaRPr lang="zh-CN" altLang="en-US"/>
          </a:p>
          <a:p>
            <a:r>
              <a:rPr lang="zh-CN" altLang="en-US"/>
              <a:t>先向右旋转，再向左旋转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10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标题 8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二叉平衡树旋转类型</a:t>
            </a:r>
            <a:endParaRPr lang="zh-CN" altLang="en-US" dirty="0"/>
          </a:p>
        </p:txBody>
      </p:sp>
      <p:sp>
        <p:nvSpPr>
          <p:cNvPr id="83" name="文本框 82"/>
          <p:cNvSpPr txBox="1"/>
          <p:nvPr/>
        </p:nvSpPr>
        <p:spPr>
          <a:xfrm>
            <a:off x="118745" y="904240"/>
            <a:ext cx="1176274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chemeClr val="accent1">
                    <a:lumMod val="60000"/>
                    <a:lumOff val="40000"/>
                  </a:schemeClr>
                </a:solidFill>
              </a:rPr>
              <a:t>LL</a:t>
            </a:r>
            <a:endParaRPr lang="en-US" altLang="zh-CN" b="1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zh-CN" altLang="en-US" b="1">
                <a:solidFill>
                  <a:schemeClr val="accent1">
                    <a:lumMod val="60000"/>
                    <a:lumOff val="40000"/>
                  </a:schemeClr>
                </a:solidFill>
              </a:rPr>
              <a:t>（没有左兄弟</a:t>
            </a:r>
            <a:r>
              <a:rPr lang="zh-CN" altLang="en-US" b="1">
                <a:solidFill>
                  <a:schemeClr val="accent1">
                    <a:lumMod val="60000"/>
                    <a:lumOff val="40000"/>
                  </a:schemeClr>
                </a:solidFill>
              </a:rPr>
              <a:t>，第一个不平衡点的右子树高度比左子树大</a:t>
            </a:r>
            <a:r>
              <a:rPr lang="en-US" altLang="zh-CN" b="1">
                <a:solidFill>
                  <a:schemeClr val="accent1">
                    <a:lumMod val="60000"/>
                    <a:lumOff val="40000"/>
                  </a:schemeClr>
                </a:solidFill>
              </a:rPr>
              <a:t>2</a:t>
            </a:r>
            <a:r>
              <a:rPr lang="zh-CN" altLang="en-US" b="1">
                <a:solidFill>
                  <a:schemeClr val="accent1">
                    <a:lumMod val="60000"/>
                    <a:lumOff val="40000"/>
                  </a:schemeClr>
                </a:solidFill>
              </a:rPr>
              <a:t>，当前节点在不平衡的右子树上添加，并且为右节点</a:t>
            </a:r>
            <a:r>
              <a:rPr lang="zh-CN" altLang="en-US" b="1">
                <a:solidFill>
                  <a:schemeClr val="accent1">
                    <a:lumMod val="60000"/>
                    <a:lumOff val="40000"/>
                  </a:schemeClr>
                </a:solidFill>
              </a:rPr>
              <a:t>）</a:t>
            </a:r>
            <a:endParaRPr lang="zh-CN" altLang="en-US" b="1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n-US" altLang="zh-CN"/>
              <a:t>                                                                                                                                                   </a:t>
            </a:r>
            <a:endParaRPr lang="en-US" altLang="zh-CN"/>
          </a:p>
        </p:txBody>
      </p:sp>
      <p:pic>
        <p:nvPicPr>
          <p:cNvPr id="84" name="图片 8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" y="1625600"/>
            <a:ext cx="4352925" cy="5239385"/>
          </a:xfrm>
          <a:prstGeom prst="rect">
            <a:avLst/>
          </a:prstGeom>
        </p:spPr>
      </p:pic>
      <p:pic>
        <p:nvPicPr>
          <p:cNvPr id="85" name="图片 8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5785" y="1626235"/>
            <a:ext cx="3637915" cy="35947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ea typeface="+mn-ea"/>
                <a:cs typeface="+mn-ea"/>
              </a:rPr>
              <a:t>二叉平衡树插入时</a:t>
            </a:r>
            <a:r>
              <a:rPr lang="zh-CN" altLang="en-US" dirty="0">
                <a:ea typeface="+mn-ea"/>
                <a:cs typeface="+mn-ea"/>
              </a:rPr>
              <a:t>判断旋转类型</a:t>
            </a:r>
            <a:endParaRPr lang="zh-CN" altLang="en-US" dirty="0">
              <a:ea typeface="+mn-ea"/>
              <a:cs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20" y="635000"/>
            <a:ext cx="5963920" cy="613727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625" y="5986145"/>
            <a:ext cx="5705475" cy="771525"/>
          </a:xfrm>
          <a:prstGeom prst="rect">
            <a:avLst/>
          </a:prstGeom>
        </p:spPr>
      </p:pic>
      <p:sp>
        <p:nvSpPr>
          <p:cNvPr id="14" name="椭圆形标注 13"/>
          <p:cNvSpPr/>
          <p:nvPr/>
        </p:nvSpPr>
        <p:spPr>
          <a:xfrm>
            <a:off x="5110480" y="308610"/>
            <a:ext cx="3563620" cy="1751965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椭圆形标注 14"/>
          <p:cNvSpPr/>
          <p:nvPr/>
        </p:nvSpPr>
        <p:spPr>
          <a:xfrm>
            <a:off x="5720080" y="2420620"/>
            <a:ext cx="3777615" cy="2927985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5610860" y="584835"/>
            <a:ext cx="306324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递归的过程：</a:t>
            </a:r>
            <a:endParaRPr lang="zh-CN" altLang="en-US"/>
          </a:p>
          <a:p>
            <a:r>
              <a:rPr lang="zh-CN" altLang="en-US"/>
              <a:t>通过新加入的节点找到第一个不平衡点，同时判断应该进行的旋转类型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6125845" y="2688590"/>
            <a:ext cx="311023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从新加入的节点依次向上按照之前的思路查找，若出现一节点左子树深度</a:t>
            </a:r>
            <a:r>
              <a:rPr lang="en-US" altLang="zh-CN"/>
              <a:t>-</a:t>
            </a:r>
            <a:r>
              <a:rPr lang="zh-CN" altLang="en-US"/>
              <a:t>右子树的深度大于</a:t>
            </a:r>
            <a:r>
              <a:rPr lang="en-US" altLang="zh-CN"/>
              <a:t>2</a:t>
            </a:r>
            <a:r>
              <a:rPr lang="zh-CN" altLang="en-US"/>
              <a:t>，为不平衡点，并且该节点的左孩子的深度大于右孩子的深度，即为左左因此需要进行</a:t>
            </a:r>
            <a:r>
              <a:rPr lang="en-US" altLang="zh-CN"/>
              <a:t>RR</a:t>
            </a:r>
            <a:r>
              <a:rPr lang="zh-CN" altLang="en-US"/>
              <a:t>，否则需要</a:t>
            </a:r>
            <a:r>
              <a:rPr lang="en-US" altLang="zh-CN"/>
              <a:t>LR</a:t>
            </a:r>
            <a:endParaRPr lang="en-US" altLang="zh-CN"/>
          </a:p>
        </p:txBody>
      </p:sp>
      <p:sp>
        <p:nvSpPr>
          <p:cNvPr id="18" name="椭圆形标注 17"/>
          <p:cNvSpPr/>
          <p:nvPr/>
        </p:nvSpPr>
        <p:spPr>
          <a:xfrm>
            <a:off x="8973820" y="895985"/>
            <a:ext cx="3002915" cy="1954530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9277350" y="1134745"/>
            <a:ext cx="239585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若右子树的深度</a:t>
            </a:r>
            <a:r>
              <a:rPr lang="en-US" altLang="zh-CN"/>
              <a:t>-</a:t>
            </a:r>
            <a:r>
              <a:rPr lang="zh-CN" altLang="en-US"/>
              <a:t>左子树的深度大于</a:t>
            </a:r>
            <a:r>
              <a:rPr lang="en-US" altLang="zh-CN"/>
              <a:t>2</a:t>
            </a:r>
            <a:r>
              <a:rPr lang="zh-CN" altLang="en-US"/>
              <a:t>，则为不平衡点，并且右孩子的深度大于左孩子为</a:t>
            </a:r>
            <a:r>
              <a:rPr lang="en-US" altLang="zh-CN"/>
              <a:t>LL</a:t>
            </a:r>
            <a:r>
              <a:rPr lang="zh-CN" altLang="en-US"/>
              <a:t>，否则为</a:t>
            </a:r>
            <a:r>
              <a:rPr lang="en-US" altLang="zh-CN"/>
              <a:t>RL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  <p:bldP spid="17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123457" y="1539266"/>
            <a:ext cx="1471589" cy="1355092"/>
            <a:chOff x="1455857" y="2155535"/>
            <a:chExt cx="798864" cy="735623"/>
          </a:xfrm>
        </p:grpSpPr>
        <p:sp>
          <p:nvSpPr>
            <p:cNvPr id="3" name="矩形 2"/>
            <p:cNvSpPr/>
            <p:nvPr/>
          </p:nvSpPr>
          <p:spPr>
            <a:xfrm>
              <a:off x="1644486" y="2280923"/>
              <a:ext cx="610235" cy="610235"/>
            </a:xfrm>
            <a:prstGeom prst="rect">
              <a:avLst/>
            </a:prstGeom>
            <a:noFill/>
            <a:ln w="22225">
              <a:solidFill>
                <a:srgbClr val="668CB7">
                  <a:alpha val="9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1516216" y="2180593"/>
              <a:ext cx="581660" cy="553720"/>
            </a:xfrm>
            <a:prstGeom prst="rect">
              <a:avLst/>
            </a:prstGeom>
            <a:solidFill>
              <a:srgbClr val="668CB7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455857" y="2155535"/>
              <a:ext cx="685800" cy="555434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5400" dirty="0" smtClean="0">
                  <a:solidFill>
                    <a:schemeClr val="bg1"/>
                  </a:solidFill>
                  <a:latin typeface="Impact" panose="020B0806030902050204" pitchFamily="34" charset="0"/>
                  <a:ea typeface="华文中宋" panose="02010600040101010101" charset="-122"/>
                </a:rPr>
                <a:t>02</a:t>
              </a:r>
              <a:endParaRPr lang="en-US" altLang="zh-CN" sz="5400" dirty="0">
                <a:solidFill>
                  <a:schemeClr val="bg1"/>
                </a:solidFill>
                <a:latin typeface="Impact" panose="020B0806030902050204" pitchFamily="34" charset="0"/>
                <a:ea typeface="华文中宋" panose="02010600040101010101" charset="-122"/>
              </a:endParaRPr>
            </a:p>
          </p:txBody>
        </p:sp>
      </p:grpSp>
      <p:sp>
        <p:nvSpPr>
          <p:cNvPr id="6" name="TextBox 8"/>
          <p:cNvSpPr txBox="1"/>
          <p:nvPr/>
        </p:nvSpPr>
        <p:spPr>
          <a:xfrm>
            <a:off x="3179240" y="3149921"/>
            <a:ext cx="5546746" cy="859155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/>
            <a:r>
              <a:rPr lang="zh-CN" altLang="en-US" sz="4800" dirty="0">
                <a:solidFill>
                  <a:srgbClr val="668CB7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</a:rPr>
              <a:t>二叉平衡树的插入</a:t>
            </a:r>
            <a:endParaRPr lang="zh-CN" altLang="en-US" sz="4800" dirty="0">
              <a:solidFill>
                <a:srgbClr val="668CB7"/>
              </a:solidFill>
              <a:latin typeface="方正尚酷简体" panose="03000509000000000000" pitchFamily="65" charset="-122"/>
              <a:ea typeface="方正尚酷简体" panose="03000509000000000000" pitchFamily="65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3551087" y="4060280"/>
            <a:ext cx="480305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主题">
  <a:themeElements>
    <a:clrScheme name="自定义 2511">
      <a:dk1>
        <a:sysClr val="windowText" lastClr="000000"/>
      </a:dk1>
      <a:lt1>
        <a:sysClr val="window" lastClr="FFFFFF"/>
      </a:lt1>
      <a:dk2>
        <a:srgbClr val="668CB7"/>
      </a:dk2>
      <a:lt2>
        <a:srgbClr val="A0CCED"/>
      </a:lt2>
      <a:accent1>
        <a:srgbClr val="A0CCED"/>
      </a:accent1>
      <a:accent2>
        <a:srgbClr val="668CB7"/>
      </a:accent2>
      <a:accent3>
        <a:srgbClr val="A0CCED"/>
      </a:accent3>
      <a:accent4>
        <a:srgbClr val="668CB7"/>
      </a:accent4>
      <a:accent5>
        <a:srgbClr val="A0CCED"/>
      </a:accent5>
      <a:accent6>
        <a:srgbClr val="668CB7"/>
      </a:accent6>
      <a:hlink>
        <a:srgbClr val="0563C1"/>
      </a:hlink>
      <a:folHlink>
        <a:srgbClr val="954F7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1939</Words>
  <Application>WPS 演示</Application>
  <PresentationFormat>宽屏</PresentationFormat>
  <Paragraphs>167</Paragraphs>
  <Slides>21</Slides>
  <Notes>19</Notes>
  <HiddenSlides>0</HiddenSlides>
  <MMClips>1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7" baseType="lpstr">
      <vt:lpstr>Arial</vt:lpstr>
      <vt:lpstr>宋体</vt:lpstr>
      <vt:lpstr>Wingdings</vt:lpstr>
      <vt:lpstr>Bebas</vt:lpstr>
      <vt:lpstr>Segoe Print</vt:lpstr>
      <vt:lpstr>微软雅黑</vt:lpstr>
      <vt:lpstr>方正尚酷简体</vt:lpstr>
      <vt:lpstr>锐字巅峰粗黑简1.0</vt:lpstr>
      <vt:lpstr>Impact</vt:lpstr>
      <vt:lpstr>华文中宋</vt:lpstr>
      <vt:lpstr>Arial Unicode MS</vt:lpstr>
      <vt:lpstr>Arial Black</vt:lpstr>
      <vt:lpstr>Calibri</vt:lpstr>
      <vt:lpstr>等线</vt:lpstr>
      <vt:lpstr>黑体</vt:lpstr>
      <vt:lpstr>Office 主题</vt:lpstr>
      <vt:lpstr>PowerPoint 演示文稿</vt:lpstr>
      <vt:lpstr>PowerPoint 演示文稿</vt:lpstr>
      <vt:lpstr>PowerPoint 演示文稿</vt:lpstr>
      <vt:lpstr>二叉平衡树的构建</vt:lpstr>
      <vt:lpstr>二叉平衡树旋转类型</vt:lpstr>
      <vt:lpstr>二叉平衡树旋转类型</vt:lpstr>
      <vt:lpstr>二叉平衡树旋转类型</vt:lpstr>
      <vt:lpstr>二叉平衡树插入时判断旋转类型</vt:lpstr>
      <vt:lpstr>PowerPoint 演示文稿</vt:lpstr>
      <vt:lpstr>二叉平衡树的添加</vt:lpstr>
      <vt:lpstr>二叉平衡树的删除</vt:lpstr>
      <vt:lpstr>二叉平衡树的删除</vt:lpstr>
      <vt:lpstr>二叉平衡树的删除</vt:lpstr>
      <vt:lpstr>二叉平衡树的删除</vt:lpstr>
      <vt:lpstr>二叉平衡树一些其他基本的函数</vt:lpstr>
      <vt:lpstr>PowerPoint 演示文稿</vt:lpstr>
      <vt:lpstr>二叉平衡树的可视化</vt:lpstr>
      <vt:lpstr>PowerPoint 演示文稿</vt:lpstr>
      <vt:lpstr>PowerPoint 演示文稿</vt:lpstr>
      <vt:lpstr>单击此处添加标题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MICHAEL</dc:creator>
  <cp:lastModifiedBy>hp</cp:lastModifiedBy>
  <cp:revision>34</cp:revision>
  <dcterms:created xsi:type="dcterms:W3CDTF">2015-05-05T08:02:00Z</dcterms:created>
  <dcterms:modified xsi:type="dcterms:W3CDTF">2019-06-05T07:03:49Z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2052-11.1.0.8696</vt:lpwstr>
  </property>
</Properties>
</file>

<file path=docProps/thumbnail.jpeg>
</file>